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5" r:id="rId10"/>
  </p:sldIdLst>
  <p:sldSz cx="14630400" cy="8229600"/>
  <p:notesSz cx="8229600" cy="14630400"/>
  <p:embeddedFontLst>
    <p:embeddedFont>
      <p:font typeface="Inter Light" panose="020B0604020202020204" charset="0"/>
      <p:regular r:id="rId12"/>
    </p:embeddedFont>
    <p:embeddedFont>
      <p:font typeface="Montserrat Light" panose="00000400000000000000" pitchFamily="2" charset="0"/>
      <p:regular r:id="rId13"/>
    </p:embeddedFont>
    <p:embeddedFont>
      <p:font typeface="Montserrat Medium" panose="000006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58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4.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svg"/><Relationship Id="rId10" Type="http://schemas.openxmlformats.org/officeDocument/2006/relationships/image" Target="../media/image4.png"/><Relationship Id="rId4" Type="http://schemas.openxmlformats.org/officeDocument/2006/relationships/image" Target="../media/image30.png"/><Relationship Id="rId9"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8648"/>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How AI Could Help Stretch the Life of Industrial Equipment</a:t>
            </a:r>
            <a:endParaRPr lang="en-US" sz="4450" dirty="0"/>
          </a:p>
        </p:txBody>
      </p:sp>
      <p:sp>
        <p:nvSpPr>
          <p:cNvPr id="4" name="Text 1"/>
          <p:cNvSpPr/>
          <p:nvPr/>
        </p:nvSpPr>
        <p:spPr>
          <a:xfrm>
            <a:off x="793790" y="498514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AI Agents Transforming Maintenance through IBM's Maximo Application Suite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76663"/>
            <a:ext cx="10291762" cy="708779"/>
          </a:xfrm>
          <a:prstGeom prst="rect">
            <a:avLst/>
          </a:prstGeom>
          <a:noFill/>
          <a:ln/>
        </p:spPr>
        <p:txBody>
          <a:bodyPr wrap="non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The Shift from Reactive to Proactive</a:t>
            </a:r>
            <a:endParaRPr lang="en-US" sz="4450" dirty="0"/>
          </a:p>
        </p:txBody>
      </p:sp>
      <p:sp>
        <p:nvSpPr>
          <p:cNvPr id="3" name="Text 1"/>
          <p:cNvSpPr/>
          <p:nvPr/>
        </p:nvSpPr>
        <p:spPr>
          <a:xfrm>
            <a:off x="793790" y="3152418"/>
            <a:ext cx="3937159" cy="354330"/>
          </a:xfrm>
          <a:prstGeom prst="rect">
            <a:avLst/>
          </a:prstGeom>
          <a:noFill/>
          <a:ln/>
        </p:spPr>
        <p:txBody>
          <a:bodyPr wrap="none" lIns="0" tIns="0" rIns="0" bIns="0" rtlCol="0" anchor="t"/>
          <a:lstStyle/>
          <a:p>
            <a:pPr marL="0" indent="0" algn="l">
              <a:lnSpc>
                <a:spcPts val="2750"/>
              </a:lnSpc>
              <a:buNone/>
            </a:pPr>
            <a:r>
              <a:rPr lang="en-US" sz="2200" dirty="0">
                <a:solidFill>
                  <a:srgbClr val="74767D"/>
                </a:solidFill>
                <a:latin typeface="Montserrat Medium" pitchFamily="34" charset="0"/>
                <a:ea typeface="Montserrat Medium" pitchFamily="34" charset="-122"/>
                <a:cs typeface="Montserrat Medium" pitchFamily="34" charset="-120"/>
              </a:rPr>
              <a:t>Traditional Fixed Schedules</a:t>
            </a:r>
            <a:endParaRPr lang="en-US" sz="2200" dirty="0"/>
          </a:p>
        </p:txBody>
      </p:sp>
      <p:sp>
        <p:nvSpPr>
          <p:cNvPr id="4" name="Text 2"/>
          <p:cNvSpPr/>
          <p:nvPr/>
        </p:nvSpPr>
        <p:spPr>
          <a:xfrm>
            <a:off x="793790" y="373356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Like changing your car's oil every 3,000 miles regardless of actual condition—maintenance happens on a rigid timeline, often too early or too late.</a:t>
            </a:r>
            <a:endParaRPr lang="en-US" sz="1750" dirty="0"/>
          </a:p>
        </p:txBody>
      </p:sp>
      <p:sp>
        <p:nvSpPr>
          <p:cNvPr id="5" name="Text 3"/>
          <p:cNvSpPr/>
          <p:nvPr/>
        </p:nvSpPr>
        <p:spPr>
          <a:xfrm>
            <a:off x="793790" y="502634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Wastes resources on unnecessary service</a:t>
            </a:r>
            <a:endParaRPr lang="en-US" sz="1750" dirty="0"/>
          </a:p>
        </p:txBody>
      </p:sp>
      <p:sp>
        <p:nvSpPr>
          <p:cNvPr id="6" name="Text 4"/>
          <p:cNvSpPr/>
          <p:nvPr/>
        </p:nvSpPr>
        <p:spPr>
          <a:xfrm>
            <a:off x="793790" y="546854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Misses critical issues between intervals</a:t>
            </a:r>
            <a:endParaRPr lang="en-US" sz="1750" dirty="0"/>
          </a:p>
        </p:txBody>
      </p:sp>
      <p:sp>
        <p:nvSpPr>
          <p:cNvPr id="7" name="Text 5"/>
          <p:cNvSpPr/>
          <p:nvPr/>
        </p:nvSpPr>
        <p:spPr>
          <a:xfrm>
            <a:off x="793790" y="591073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One-size-fits-all approach</a:t>
            </a:r>
            <a:endParaRPr lang="en-US" sz="1750" dirty="0"/>
          </a:p>
        </p:txBody>
      </p:sp>
      <p:sp>
        <p:nvSpPr>
          <p:cNvPr id="8" name="Text 6"/>
          <p:cNvSpPr/>
          <p:nvPr/>
        </p:nvSpPr>
        <p:spPr>
          <a:xfrm>
            <a:off x="7599521" y="3152418"/>
            <a:ext cx="4373047" cy="354330"/>
          </a:xfrm>
          <a:prstGeom prst="rect">
            <a:avLst/>
          </a:prstGeom>
          <a:noFill/>
          <a:ln/>
        </p:spPr>
        <p:txBody>
          <a:bodyPr wrap="none" lIns="0" tIns="0" rIns="0" bIns="0" rtlCol="0" anchor="t"/>
          <a:lstStyle/>
          <a:p>
            <a:pPr marL="0" indent="0" algn="l">
              <a:lnSpc>
                <a:spcPts val="2750"/>
              </a:lnSpc>
              <a:buNone/>
            </a:pPr>
            <a:r>
              <a:rPr lang="en-US" sz="2200" dirty="0">
                <a:solidFill>
                  <a:srgbClr val="74767D"/>
                </a:solidFill>
                <a:latin typeface="Montserrat Medium" pitchFamily="34" charset="0"/>
                <a:ea typeface="Montserrat Medium" pitchFamily="34" charset="-122"/>
                <a:cs typeface="Montserrat Medium" pitchFamily="34" charset="-120"/>
              </a:rPr>
              <a:t>Condition-Based Maintenance</a:t>
            </a:r>
            <a:endParaRPr lang="en-US" sz="2200" dirty="0"/>
          </a:p>
        </p:txBody>
      </p:sp>
      <p:sp>
        <p:nvSpPr>
          <p:cNvPr id="9" name="Text 7"/>
          <p:cNvSpPr/>
          <p:nvPr/>
        </p:nvSpPr>
        <p:spPr>
          <a:xfrm>
            <a:off x="7599521" y="373356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Monitor actual equipment health through sensors and data—service only when needed, preventing failures before they happen.</a:t>
            </a:r>
            <a:endParaRPr lang="en-US" sz="1750" dirty="0"/>
          </a:p>
        </p:txBody>
      </p:sp>
      <p:sp>
        <p:nvSpPr>
          <p:cNvPr id="10" name="Text 8"/>
          <p:cNvSpPr/>
          <p:nvPr/>
        </p:nvSpPr>
        <p:spPr>
          <a:xfrm>
            <a:off x="7599521" y="502634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Data-driven decision making</a:t>
            </a:r>
            <a:endParaRPr lang="en-US" sz="1750" dirty="0"/>
          </a:p>
        </p:txBody>
      </p:sp>
      <p:sp>
        <p:nvSpPr>
          <p:cNvPr id="11" name="Text 9"/>
          <p:cNvSpPr/>
          <p:nvPr/>
        </p:nvSpPr>
        <p:spPr>
          <a:xfrm>
            <a:off x="7599521" y="546854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Prevents unexpected breakdowns</a:t>
            </a:r>
            <a:endParaRPr lang="en-US" sz="1750" dirty="0"/>
          </a:p>
        </p:txBody>
      </p:sp>
      <p:sp>
        <p:nvSpPr>
          <p:cNvPr id="12" name="Text 10"/>
          <p:cNvSpPr/>
          <p:nvPr/>
        </p:nvSpPr>
        <p:spPr>
          <a:xfrm>
            <a:off x="7599521" y="591073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Optimizes resource allocation</a:t>
            </a:r>
            <a:endParaRPr lang="en-US" sz="1750" dirty="0"/>
          </a:p>
        </p:txBody>
      </p:sp>
      <p:pic>
        <p:nvPicPr>
          <p:cNvPr id="14" name="Picture 13">
            <a:extLst>
              <a:ext uri="{FF2B5EF4-FFF2-40B4-BE49-F238E27FC236}">
                <a16:creationId xmlns:a16="http://schemas.microsoft.com/office/drawing/2014/main" id="{673BBD37-723F-729F-7CE7-9DF510E68B26}"/>
              </a:ext>
            </a:extLst>
          </p:cNvPr>
          <p:cNvPicPr>
            <a:picLocks noChangeAspect="1"/>
          </p:cNvPicPr>
          <p:nvPr/>
        </p:nvPicPr>
        <p:blipFill>
          <a:blip r:embed="rId3"/>
          <a:stretch>
            <a:fillRect/>
          </a:stretch>
        </p:blipFill>
        <p:spPr>
          <a:xfrm>
            <a:off x="12450891" y="7802866"/>
            <a:ext cx="2179509" cy="3200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4019" y="1020128"/>
            <a:ext cx="7695962" cy="1293019"/>
          </a:xfrm>
          <a:prstGeom prst="rect">
            <a:avLst/>
          </a:prstGeom>
          <a:noFill/>
          <a:ln/>
        </p:spPr>
        <p:txBody>
          <a:bodyPr wrap="square" lIns="0" tIns="0" rIns="0" bIns="0" rtlCol="0" anchor="t"/>
          <a:lstStyle/>
          <a:p>
            <a:pPr marL="0" indent="0" algn="l">
              <a:lnSpc>
                <a:spcPts val="5050"/>
              </a:lnSpc>
              <a:buNone/>
            </a:pPr>
            <a:r>
              <a:rPr lang="en-US" sz="4050" dirty="0">
                <a:solidFill>
                  <a:srgbClr val="74767D"/>
                </a:solidFill>
                <a:latin typeface="Montserrat Medium" pitchFamily="34" charset="0"/>
                <a:ea typeface="Montserrat Medium" pitchFamily="34" charset="-122"/>
                <a:cs typeface="Montserrat Medium" pitchFamily="34" charset="-120"/>
              </a:rPr>
              <a:t>IBM Maximo: Four Decades of Asset Intelligence</a:t>
            </a:r>
            <a:endParaRPr lang="en-US" sz="4050" dirty="0"/>
          </a:p>
        </p:txBody>
      </p:sp>
      <p:sp>
        <p:nvSpPr>
          <p:cNvPr id="4" name="Text 1"/>
          <p:cNvSpPr/>
          <p:nvPr/>
        </p:nvSpPr>
        <p:spPr>
          <a:xfrm>
            <a:off x="724019" y="2623423"/>
            <a:ext cx="206812" cy="258604"/>
          </a:xfrm>
          <a:prstGeom prst="rect">
            <a:avLst/>
          </a:prstGeom>
          <a:noFill/>
          <a:ln/>
        </p:spPr>
        <p:txBody>
          <a:bodyPr wrap="none" lIns="0" tIns="0" rIns="0" bIns="0" rtlCol="0" anchor="t"/>
          <a:lstStyle/>
          <a:p>
            <a:pPr marL="0" indent="0" algn="l">
              <a:lnSpc>
                <a:spcPts val="2600"/>
              </a:lnSpc>
              <a:buNone/>
            </a:pPr>
            <a:r>
              <a:rPr lang="en-US" sz="1600" dirty="0">
                <a:solidFill>
                  <a:srgbClr val="3D3E44"/>
                </a:solidFill>
                <a:latin typeface="Montserrat Light" pitchFamily="34" charset="0"/>
                <a:ea typeface="Montserrat Light" pitchFamily="34" charset="-122"/>
                <a:cs typeface="Montserrat Light" pitchFamily="34" charset="-120"/>
              </a:rPr>
              <a:t>01</a:t>
            </a:r>
            <a:endParaRPr lang="en-US" sz="1600" dirty="0"/>
          </a:p>
        </p:txBody>
      </p:sp>
      <p:pic>
        <p:nvPicPr>
          <p:cNvPr id="5" name="Image 1" descr="preencoded.png"/>
          <p:cNvPicPr>
            <a:picLocks noChangeAspect="1"/>
          </p:cNvPicPr>
          <p:nvPr/>
        </p:nvPicPr>
        <p:blipFill>
          <a:blip r:embed="rId4"/>
          <a:stretch>
            <a:fillRect/>
          </a:stretch>
        </p:blipFill>
        <p:spPr>
          <a:xfrm>
            <a:off x="724019" y="2952155"/>
            <a:ext cx="3744516" cy="22860"/>
          </a:xfrm>
          <a:prstGeom prst="rect">
            <a:avLst/>
          </a:prstGeom>
        </p:spPr>
      </p:pic>
      <p:sp>
        <p:nvSpPr>
          <p:cNvPr id="6" name="Text 2"/>
          <p:cNvSpPr/>
          <p:nvPr/>
        </p:nvSpPr>
        <p:spPr>
          <a:xfrm>
            <a:off x="724019" y="3101221"/>
            <a:ext cx="2586038" cy="323255"/>
          </a:xfrm>
          <a:prstGeom prst="rect">
            <a:avLst/>
          </a:prstGeom>
          <a:noFill/>
          <a:ln/>
        </p:spPr>
        <p:txBody>
          <a:bodyPr wrap="none" lIns="0" tIns="0" rIns="0" bIns="0" rtlCol="0" anchor="t"/>
          <a:lstStyle/>
          <a:p>
            <a:pPr marL="0" indent="0" algn="l">
              <a:lnSpc>
                <a:spcPts val="2500"/>
              </a:lnSpc>
              <a:buNone/>
            </a:pPr>
            <a:r>
              <a:rPr lang="en-US" sz="2000" dirty="0">
                <a:solidFill>
                  <a:srgbClr val="3D3E44"/>
                </a:solidFill>
                <a:latin typeface="Montserrat Medium" pitchFamily="34" charset="0"/>
                <a:ea typeface="Montserrat Medium" pitchFamily="34" charset="-122"/>
                <a:cs typeface="Montserrat Medium" pitchFamily="34" charset="-120"/>
              </a:rPr>
              <a:t>1984: Foundation</a:t>
            </a:r>
            <a:endParaRPr lang="en-US" sz="2000" dirty="0"/>
          </a:p>
        </p:txBody>
      </p:sp>
      <p:sp>
        <p:nvSpPr>
          <p:cNvPr id="7" name="Text 3"/>
          <p:cNvSpPr/>
          <p:nvPr/>
        </p:nvSpPr>
        <p:spPr>
          <a:xfrm>
            <a:off x="724019" y="3548539"/>
            <a:ext cx="3744516" cy="661988"/>
          </a:xfrm>
          <a:prstGeom prst="rect">
            <a:avLst/>
          </a:prstGeom>
          <a:noFill/>
          <a:ln/>
        </p:spPr>
        <p:txBody>
          <a:bodyPr wrap="square" lIns="0" tIns="0" rIns="0" bIns="0" rtlCol="0" anchor="t"/>
          <a:lstStyle/>
          <a:p>
            <a:pPr marL="0" indent="0" algn="l">
              <a:lnSpc>
                <a:spcPts val="2600"/>
              </a:lnSpc>
              <a:buNone/>
            </a:pPr>
            <a:r>
              <a:rPr lang="en-US" sz="1600" dirty="0">
                <a:solidFill>
                  <a:srgbClr val="3D3E44"/>
                </a:solidFill>
                <a:latin typeface="Inter Light" pitchFamily="34" charset="0"/>
                <a:ea typeface="Inter Light" pitchFamily="34" charset="-122"/>
                <a:cs typeface="Inter Light" pitchFamily="34" charset="-120"/>
              </a:rPr>
              <a:t>Platform launched for physical asset management across industries</a:t>
            </a:r>
            <a:endParaRPr lang="en-US" sz="1600" dirty="0"/>
          </a:p>
        </p:txBody>
      </p:sp>
      <p:sp>
        <p:nvSpPr>
          <p:cNvPr id="8" name="Text 4"/>
          <p:cNvSpPr/>
          <p:nvPr/>
        </p:nvSpPr>
        <p:spPr>
          <a:xfrm>
            <a:off x="4675346" y="2623423"/>
            <a:ext cx="206812" cy="258604"/>
          </a:xfrm>
          <a:prstGeom prst="rect">
            <a:avLst/>
          </a:prstGeom>
          <a:noFill/>
          <a:ln/>
        </p:spPr>
        <p:txBody>
          <a:bodyPr wrap="none" lIns="0" tIns="0" rIns="0" bIns="0" rtlCol="0" anchor="t"/>
          <a:lstStyle/>
          <a:p>
            <a:pPr marL="0" indent="0" algn="l">
              <a:lnSpc>
                <a:spcPts val="2600"/>
              </a:lnSpc>
              <a:buNone/>
            </a:pPr>
            <a:r>
              <a:rPr lang="en-US" sz="1600" dirty="0">
                <a:solidFill>
                  <a:srgbClr val="3D3E44"/>
                </a:solidFill>
                <a:latin typeface="Montserrat Light" pitchFamily="34" charset="0"/>
                <a:ea typeface="Montserrat Light" pitchFamily="34" charset="-122"/>
                <a:cs typeface="Montserrat Light" pitchFamily="34" charset="-120"/>
              </a:rPr>
              <a:t>02</a:t>
            </a:r>
            <a:endParaRPr lang="en-US" sz="1600" dirty="0"/>
          </a:p>
        </p:txBody>
      </p:sp>
      <p:pic>
        <p:nvPicPr>
          <p:cNvPr id="9" name="Image 2" descr="preencoded.png"/>
          <p:cNvPicPr>
            <a:picLocks noChangeAspect="1"/>
          </p:cNvPicPr>
          <p:nvPr/>
        </p:nvPicPr>
        <p:blipFill>
          <a:blip r:embed="rId4"/>
          <a:stretch>
            <a:fillRect/>
          </a:stretch>
        </p:blipFill>
        <p:spPr>
          <a:xfrm>
            <a:off x="4675346" y="2952155"/>
            <a:ext cx="3744635" cy="22860"/>
          </a:xfrm>
          <a:prstGeom prst="rect">
            <a:avLst/>
          </a:prstGeom>
        </p:spPr>
      </p:pic>
      <p:sp>
        <p:nvSpPr>
          <p:cNvPr id="10" name="Text 5"/>
          <p:cNvSpPr/>
          <p:nvPr/>
        </p:nvSpPr>
        <p:spPr>
          <a:xfrm>
            <a:off x="4675346" y="3101221"/>
            <a:ext cx="2586038" cy="323255"/>
          </a:xfrm>
          <a:prstGeom prst="rect">
            <a:avLst/>
          </a:prstGeom>
          <a:noFill/>
          <a:ln/>
        </p:spPr>
        <p:txBody>
          <a:bodyPr wrap="none" lIns="0" tIns="0" rIns="0" bIns="0" rtlCol="0" anchor="t"/>
          <a:lstStyle/>
          <a:p>
            <a:pPr marL="0" indent="0" algn="l">
              <a:lnSpc>
                <a:spcPts val="2500"/>
              </a:lnSpc>
              <a:buNone/>
            </a:pPr>
            <a:r>
              <a:rPr lang="en-US" sz="2000" dirty="0">
                <a:solidFill>
                  <a:srgbClr val="3D3E44"/>
                </a:solidFill>
                <a:latin typeface="Montserrat Medium" pitchFamily="34" charset="0"/>
                <a:ea typeface="Montserrat Medium" pitchFamily="34" charset="-122"/>
                <a:cs typeface="Montserrat Medium" pitchFamily="34" charset="-120"/>
              </a:rPr>
              <a:t>Sensor Integration</a:t>
            </a:r>
            <a:endParaRPr lang="en-US" sz="2000" dirty="0"/>
          </a:p>
        </p:txBody>
      </p:sp>
      <p:sp>
        <p:nvSpPr>
          <p:cNvPr id="11" name="Text 6"/>
          <p:cNvSpPr/>
          <p:nvPr/>
        </p:nvSpPr>
        <p:spPr>
          <a:xfrm>
            <a:off x="4675346" y="3548539"/>
            <a:ext cx="3744635" cy="992981"/>
          </a:xfrm>
          <a:prstGeom prst="rect">
            <a:avLst/>
          </a:prstGeom>
          <a:noFill/>
          <a:ln/>
        </p:spPr>
        <p:txBody>
          <a:bodyPr wrap="square" lIns="0" tIns="0" rIns="0" bIns="0" rtlCol="0" anchor="t"/>
          <a:lstStyle/>
          <a:p>
            <a:pPr marL="0" indent="0" algn="l">
              <a:lnSpc>
                <a:spcPts val="2600"/>
              </a:lnSpc>
              <a:buNone/>
            </a:pPr>
            <a:r>
              <a:rPr lang="en-US" sz="1600" dirty="0">
                <a:solidFill>
                  <a:srgbClr val="3D3E44"/>
                </a:solidFill>
                <a:latin typeface="Inter Light" pitchFamily="34" charset="0"/>
                <a:ea typeface="Inter Light" pitchFamily="34" charset="-122"/>
                <a:cs typeface="Inter Light" pitchFamily="34" charset="-120"/>
              </a:rPr>
              <a:t>Evolved to incorporate real-time equipment monitoring and inspection data</a:t>
            </a:r>
            <a:endParaRPr lang="en-US" sz="1600" dirty="0"/>
          </a:p>
        </p:txBody>
      </p:sp>
      <p:sp>
        <p:nvSpPr>
          <p:cNvPr id="12" name="Text 7"/>
          <p:cNvSpPr/>
          <p:nvPr/>
        </p:nvSpPr>
        <p:spPr>
          <a:xfrm>
            <a:off x="724019" y="4903470"/>
            <a:ext cx="206812" cy="258604"/>
          </a:xfrm>
          <a:prstGeom prst="rect">
            <a:avLst/>
          </a:prstGeom>
          <a:noFill/>
          <a:ln/>
        </p:spPr>
        <p:txBody>
          <a:bodyPr wrap="none" lIns="0" tIns="0" rIns="0" bIns="0" rtlCol="0" anchor="t"/>
          <a:lstStyle/>
          <a:p>
            <a:pPr marL="0" indent="0" algn="l">
              <a:lnSpc>
                <a:spcPts val="2600"/>
              </a:lnSpc>
              <a:buNone/>
            </a:pPr>
            <a:r>
              <a:rPr lang="en-US" sz="1600" dirty="0">
                <a:solidFill>
                  <a:srgbClr val="3D3E44"/>
                </a:solidFill>
                <a:latin typeface="Montserrat Light" pitchFamily="34" charset="0"/>
                <a:ea typeface="Montserrat Light" pitchFamily="34" charset="-122"/>
                <a:cs typeface="Montserrat Light" pitchFamily="34" charset="-120"/>
              </a:rPr>
              <a:t>03</a:t>
            </a:r>
            <a:endParaRPr lang="en-US" sz="1600" dirty="0"/>
          </a:p>
        </p:txBody>
      </p:sp>
      <p:pic>
        <p:nvPicPr>
          <p:cNvPr id="13" name="Image 3" descr="preencoded.png"/>
          <p:cNvPicPr>
            <a:picLocks noChangeAspect="1"/>
          </p:cNvPicPr>
          <p:nvPr/>
        </p:nvPicPr>
        <p:blipFill>
          <a:blip r:embed="rId5"/>
          <a:stretch>
            <a:fillRect/>
          </a:stretch>
        </p:blipFill>
        <p:spPr>
          <a:xfrm>
            <a:off x="724019" y="5211604"/>
            <a:ext cx="7695962" cy="22860"/>
          </a:xfrm>
          <a:prstGeom prst="rect">
            <a:avLst/>
          </a:prstGeom>
        </p:spPr>
      </p:pic>
      <p:sp>
        <p:nvSpPr>
          <p:cNvPr id="14" name="Text 8"/>
          <p:cNvSpPr/>
          <p:nvPr/>
        </p:nvSpPr>
        <p:spPr>
          <a:xfrm>
            <a:off x="724019" y="5381268"/>
            <a:ext cx="2586038" cy="323255"/>
          </a:xfrm>
          <a:prstGeom prst="rect">
            <a:avLst/>
          </a:prstGeom>
          <a:noFill/>
          <a:ln/>
        </p:spPr>
        <p:txBody>
          <a:bodyPr wrap="none" lIns="0" tIns="0" rIns="0" bIns="0" rtlCol="0" anchor="t"/>
          <a:lstStyle/>
          <a:p>
            <a:pPr marL="0" indent="0" algn="l">
              <a:lnSpc>
                <a:spcPts val="2500"/>
              </a:lnSpc>
              <a:buNone/>
            </a:pPr>
            <a:r>
              <a:rPr lang="en-US" sz="2000" dirty="0">
                <a:solidFill>
                  <a:srgbClr val="3D3E44"/>
                </a:solidFill>
                <a:latin typeface="Montserrat Medium" pitchFamily="34" charset="0"/>
                <a:ea typeface="Montserrat Medium" pitchFamily="34" charset="-122"/>
                <a:cs typeface="Montserrat Medium" pitchFamily="34" charset="-120"/>
              </a:rPr>
              <a:t>AI Revolution</a:t>
            </a:r>
            <a:endParaRPr lang="en-US" sz="2000" dirty="0"/>
          </a:p>
        </p:txBody>
      </p:sp>
      <p:sp>
        <p:nvSpPr>
          <p:cNvPr id="15" name="Text 9"/>
          <p:cNvSpPr/>
          <p:nvPr/>
        </p:nvSpPr>
        <p:spPr>
          <a:xfrm>
            <a:off x="724019" y="5828586"/>
            <a:ext cx="7695962" cy="330994"/>
          </a:xfrm>
          <a:prstGeom prst="rect">
            <a:avLst/>
          </a:prstGeom>
          <a:noFill/>
          <a:ln/>
        </p:spPr>
        <p:txBody>
          <a:bodyPr wrap="none" lIns="0" tIns="0" rIns="0" bIns="0" rtlCol="0" anchor="t"/>
          <a:lstStyle/>
          <a:p>
            <a:pPr marL="0" indent="0" algn="l">
              <a:lnSpc>
                <a:spcPts val="2600"/>
              </a:lnSpc>
              <a:buNone/>
            </a:pPr>
            <a:r>
              <a:rPr lang="en-US" sz="1600" dirty="0">
                <a:solidFill>
                  <a:srgbClr val="3D3E44"/>
                </a:solidFill>
                <a:latin typeface="Inter Light" pitchFamily="34" charset="0"/>
                <a:ea typeface="Inter Light" pitchFamily="34" charset="-122"/>
                <a:cs typeface="Inter Light" pitchFamily="34" charset="-120"/>
              </a:rPr>
              <a:t>Now powered by intelligent agents that predict, optimize, and prevent failures</a:t>
            </a:r>
            <a:endParaRPr lang="en-US" sz="1600" dirty="0"/>
          </a:p>
        </p:txBody>
      </p:sp>
      <p:sp>
        <p:nvSpPr>
          <p:cNvPr id="16" name="Text 10"/>
          <p:cNvSpPr/>
          <p:nvPr/>
        </p:nvSpPr>
        <p:spPr>
          <a:xfrm>
            <a:off x="724019" y="6547366"/>
            <a:ext cx="7695962" cy="661988"/>
          </a:xfrm>
          <a:prstGeom prst="rect">
            <a:avLst/>
          </a:prstGeom>
          <a:noFill/>
          <a:ln/>
        </p:spPr>
        <p:txBody>
          <a:bodyPr wrap="square" lIns="0" tIns="0" rIns="0" bIns="0" rtlCol="0" anchor="t"/>
          <a:lstStyle/>
          <a:p>
            <a:pPr marL="0" indent="0" algn="l">
              <a:lnSpc>
                <a:spcPts val="2600"/>
              </a:lnSpc>
              <a:buNone/>
            </a:pPr>
            <a:r>
              <a:rPr lang="en-US" sz="1600" dirty="0">
                <a:solidFill>
                  <a:srgbClr val="3D3E44"/>
                </a:solidFill>
                <a:latin typeface="Inter Light" pitchFamily="34" charset="0"/>
                <a:ea typeface="Inter Light" pitchFamily="34" charset="-122"/>
                <a:cs typeface="Inter Light" pitchFamily="34" charset="-120"/>
              </a:rPr>
              <a:t>Today, Maximo manages millions of assets globally, from manufacturing plants to energy facilities, transforming how organizations maintain critical equipment.</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837611"/>
            <a:ext cx="11856125" cy="708779"/>
          </a:xfrm>
          <a:prstGeom prst="rect">
            <a:avLst/>
          </a:prstGeom>
          <a:noFill/>
          <a:ln/>
        </p:spPr>
        <p:txBody>
          <a:bodyPr wrap="non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The Costly Problem with Fixed Schedules</a:t>
            </a:r>
            <a:endParaRPr lang="en-US" sz="4450" dirty="0"/>
          </a:p>
        </p:txBody>
      </p:sp>
      <p:sp>
        <p:nvSpPr>
          <p:cNvPr id="3" name="Shape 1"/>
          <p:cNvSpPr/>
          <p:nvPr/>
        </p:nvSpPr>
        <p:spPr>
          <a:xfrm>
            <a:off x="793790" y="3000018"/>
            <a:ext cx="4196358" cy="2410897"/>
          </a:xfrm>
          <a:prstGeom prst="roundRect">
            <a:avLst>
              <a:gd name="adj" fmla="val 8468"/>
            </a:avLst>
          </a:prstGeom>
          <a:solidFill>
            <a:srgbClr val="C6C9DC">
              <a:alpha val="50000"/>
            </a:srgbClr>
          </a:solidFill>
          <a:ln w="7620">
            <a:solidFill>
              <a:srgbClr val="ACAFC2"/>
            </a:solidFill>
            <a:prstDash val="solid"/>
          </a:ln>
        </p:spPr>
        <p:txBody>
          <a:bodyPr/>
          <a:lstStyle/>
          <a:p>
            <a:endParaRPr lang="en-IN"/>
          </a:p>
        </p:txBody>
      </p:sp>
      <p:sp>
        <p:nvSpPr>
          <p:cNvPr id="4" name="Text 2"/>
          <p:cNvSpPr/>
          <p:nvPr/>
        </p:nvSpPr>
        <p:spPr>
          <a:xfrm>
            <a:off x="1028224" y="32344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Montserrat Medium" pitchFamily="34" charset="0"/>
                <a:ea typeface="Montserrat Medium" pitchFamily="34" charset="-122"/>
                <a:cs typeface="Montserrat Medium" pitchFamily="34" charset="-120"/>
              </a:rPr>
              <a:t>Resource Waste</a:t>
            </a:r>
            <a:endParaRPr lang="en-US" sz="2200" dirty="0"/>
          </a:p>
        </p:txBody>
      </p:sp>
      <p:sp>
        <p:nvSpPr>
          <p:cNvPr id="5" name="Text 3"/>
          <p:cNvSpPr/>
          <p:nvPr/>
        </p:nvSpPr>
        <p:spPr>
          <a:xfrm>
            <a:off x="1028224" y="3724870"/>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Light" pitchFamily="34" charset="0"/>
                <a:ea typeface="Inter Light" pitchFamily="34" charset="-122"/>
                <a:cs typeface="Inter Light" pitchFamily="34" charset="-120"/>
              </a:rPr>
              <a:t>Premature maintenance on healthy equipment drains budgets and labor hours unnecessarily</a:t>
            </a:r>
            <a:endParaRPr lang="en-US" sz="1750" dirty="0"/>
          </a:p>
        </p:txBody>
      </p:sp>
      <p:sp>
        <p:nvSpPr>
          <p:cNvPr id="6" name="Shape 4"/>
          <p:cNvSpPr/>
          <p:nvPr/>
        </p:nvSpPr>
        <p:spPr>
          <a:xfrm>
            <a:off x="5216962" y="3000018"/>
            <a:ext cx="4196358" cy="2410897"/>
          </a:xfrm>
          <a:prstGeom prst="roundRect">
            <a:avLst>
              <a:gd name="adj" fmla="val 8468"/>
            </a:avLst>
          </a:prstGeom>
          <a:solidFill>
            <a:srgbClr val="C6C9DC">
              <a:alpha val="50000"/>
            </a:srgbClr>
          </a:solidFill>
          <a:ln w="7620">
            <a:solidFill>
              <a:srgbClr val="ACAFC2"/>
            </a:solidFill>
            <a:prstDash val="solid"/>
          </a:ln>
        </p:spPr>
        <p:txBody>
          <a:bodyPr/>
          <a:lstStyle/>
          <a:p>
            <a:endParaRPr lang="en-IN"/>
          </a:p>
        </p:txBody>
      </p:sp>
      <p:sp>
        <p:nvSpPr>
          <p:cNvPr id="7" name="Text 5"/>
          <p:cNvSpPr/>
          <p:nvPr/>
        </p:nvSpPr>
        <p:spPr>
          <a:xfrm>
            <a:off x="5451396" y="3234452"/>
            <a:ext cx="2950488"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Montserrat Medium" pitchFamily="34" charset="0"/>
                <a:ea typeface="Montserrat Medium" pitchFamily="34" charset="-122"/>
                <a:cs typeface="Montserrat Medium" pitchFamily="34" charset="-120"/>
              </a:rPr>
              <a:t>Unexpected Failures</a:t>
            </a:r>
            <a:endParaRPr lang="en-US" sz="2200" dirty="0"/>
          </a:p>
        </p:txBody>
      </p:sp>
      <p:sp>
        <p:nvSpPr>
          <p:cNvPr id="8" name="Text 6"/>
          <p:cNvSpPr/>
          <p:nvPr/>
        </p:nvSpPr>
        <p:spPr>
          <a:xfrm>
            <a:off x="5451396" y="3724870"/>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Light" pitchFamily="34" charset="0"/>
                <a:ea typeface="Inter Light" pitchFamily="34" charset="-122"/>
                <a:cs typeface="Inter Light" pitchFamily="34" charset="-120"/>
              </a:rPr>
              <a:t>Critical breakdowns occur between scheduled checks, causing production losses and safety risks</a:t>
            </a:r>
            <a:endParaRPr lang="en-US" sz="1750" dirty="0"/>
          </a:p>
        </p:txBody>
      </p:sp>
      <p:sp>
        <p:nvSpPr>
          <p:cNvPr id="9" name="Shape 7"/>
          <p:cNvSpPr/>
          <p:nvPr/>
        </p:nvSpPr>
        <p:spPr>
          <a:xfrm>
            <a:off x="9640133" y="3000018"/>
            <a:ext cx="4196358" cy="2410897"/>
          </a:xfrm>
          <a:prstGeom prst="roundRect">
            <a:avLst>
              <a:gd name="adj" fmla="val 8468"/>
            </a:avLst>
          </a:prstGeom>
          <a:solidFill>
            <a:srgbClr val="C6C9DC">
              <a:alpha val="50000"/>
            </a:srgbClr>
          </a:solidFill>
          <a:ln w="7620">
            <a:solidFill>
              <a:srgbClr val="ACAFC2"/>
            </a:solidFill>
            <a:prstDash val="solid"/>
          </a:ln>
        </p:spPr>
        <p:txBody>
          <a:bodyPr/>
          <a:lstStyle/>
          <a:p>
            <a:endParaRPr lang="en-IN"/>
          </a:p>
        </p:txBody>
      </p:sp>
      <p:sp>
        <p:nvSpPr>
          <p:cNvPr id="10" name="Text 8"/>
          <p:cNvSpPr/>
          <p:nvPr/>
        </p:nvSpPr>
        <p:spPr>
          <a:xfrm>
            <a:off x="9874568" y="32344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Montserrat Medium" pitchFamily="34" charset="0"/>
                <a:ea typeface="Montserrat Medium" pitchFamily="34" charset="-122"/>
                <a:cs typeface="Montserrat Medium" pitchFamily="34" charset="-120"/>
              </a:rPr>
              <a:t>Shortened Lifespan</a:t>
            </a:r>
            <a:endParaRPr lang="en-US" sz="2200" dirty="0"/>
          </a:p>
        </p:txBody>
      </p:sp>
      <p:sp>
        <p:nvSpPr>
          <p:cNvPr id="11" name="Text 9"/>
          <p:cNvSpPr/>
          <p:nvPr/>
        </p:nvSpPr>
        <p:spPr>
          <a:xfrm>
            <a:off x="9874568" y="3724870"/>
            <a:ext cx="3727490"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Light" pitchFamily="34" charset="0"/>
                <a:ea typeface="Inter Light" pitchFamily="34" charset="-122"/>
                <a:cs typeface="Inter Light" pitchFamily="34" charset="-120"/>
              </a:rPr>
              <a:t>Without data-driven insights, machines age faster and replacements happen too frequently</a:t>
            </a:r>
            <a:endParaRPr lang="en-US" sz="1750" dirty="0"/>
          </a:p>
        </p:txBody>
      </p:sp>
      <p:sp>
        <p:nvSpPr>
          <p:cNvPr id="12" name="Text 10"/>
          <p:cNvSpPr/>
          <p:nvPr/>
        </p:nvSpPr>
        <p:spPr>
          <a:xfrm>
            <a:off x="793790" y="566606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Enterprises need intelligent systems that extend equipment life through predictive analytics—not guesswork based on calendar dates.</a:t>
            </a:r>
            <a:endParaRPr lang="en-US" sz="1750" dirty="0"/>
          </a:p>
        </p:txBody>
      </p:sp>
      <p:pic>
        <p:nvPicPr>
          <p:cNvPr id="14" name="Picture 13">
            <a:extLst>
              <a:ext uri="{FF2B5EF4-FFF2-40B4-BE49-F238E27FC236}">
                <a16:creationId xmlns:a16="http://schemas.microsoft.com/office/drawing/2014/main" id="{272ADD13-0229-FB7E-F6FA-6B68DD498771}"/>
              </a:ext>
            </a:extLst>
          </p:cNvPr>
          <p:cNvPicPr>
            <a:picLocks noChangeAspect="1"/>
          </p:cNvPicPr>
          <p:nvPr/>
        </p:nvPicPr>
        <p:blipFill>
          <a:blip r:embed="rId3"/>
          <a:stretch>
            <a:fillRect/>
          </a:stretch>
        </p:blipFill>
        <p:spPr>
          <a:xfrm>
            <a:off x="12450891" y="7717141"/>
            <a:ext cx="2179509" cy="5124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413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AI Agents: The New Brain of Maximo</a:t>
            </a:r>
            <a:endParaRPr lang="en-US" sz="4450" dirty="0"/>
          </a:p>
        </p:txBody>
      </p:sp>
      <p:pic>
        <p:nvPicPr>
          <p:cNvPr id="4" name="Image 1" descr="preencoded.png"/>
          <p:cNvPicPr>
            <a:picLocks noChangeAspect="1"/>
          </p:cNvPicPr>
          <p:nvPr/>
        </p:nvPicPr>
        <p:blipFill>
          <a:blip r:embed="rId4"/>
          <a:stretch>
            <a:fillRect/>
          </a:stretch>
        </p:blipFill>
        <p:spPr>
          <a:xfrm>
            <a:off x="6280190" y="2461855"/>
            <a:ext cx="1134070" cy="1360884"/>
          </a:xfrm>
          <a:prstGeom prst="rect">
            <a:avLst/>
          </a:prstGeom>
        </p:spPr>
      </p:pic>
      <p:sp>
        <p:nvSpPr>
          <p:cNvPr id="5" name="Text 1"/>
          <p:cNvSpPr/>
          <p:nvPr/>
        </p:nvSpPr>
        <p:spPr>
          <a:xfrm>
            <a:off x="7641074" y="2688669"/>
            <a:ext cx="3009186"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Traditional Approach</a:t>
            </a:r>
            <a:endParaRPr lang="en-US" sz="2200" dirty="0"/>
          </a:p>
        </p:txBody>
      </p:sp>
      <p:sp>
        <p:nvSpPr>
          <p:cNvPr id="6" name="Text 2"/>
          <p:cNvSpPr/>
          <p:nvPr/>
        </p:nvSpPr>
        <p:spPr>
          <a:xfrm>
            <a:off x="7641074" y="3217188"/>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Schedule-driven maintenance at fixed intervals</a:t>
            </a:r>
            <a:endParaRPr lang="en-US" sz="1750" dirty="0"/>
          </a:p>
        </p:txBody>
      </p:sp>
      <p:pic>
        <p:nvPicPr>
          <p:cNvPr id="7" name="Image 2" descr="preencoded.png"/>
          <p:cNvPicPr>
            <a:picLocks noChangeAspect="1"/>
          </p:cNvPicPr>
          <p:nvPr/>
        </p:nvPicPr>
        <p:blipFill>
          <a:blip r:embed="rId5"/>
          <a:stretch>
            <a:fillRect/>
          </a:stretch>
        </p:blipFill>
        <p:spPr>
          <a:xfrm>
            <a:off x="6280190" y="3822740"/>
            <a:ext cx="1134070" cy="1360884"/>
          </a:xfrm>
          <a:prstGeom prst="rect">
            <a:avLst/>
          </a:prstGeom>
        </p:spPr>
      </p:pic>
      <p:sp>
        <p:nvSpPr>
          <p:cNvPr id="8" name="Text 3"/>
          <p:cNvSpPr/>
          <p:nvPr/>
        </p:nvSpPr>
        <p:spPr>
          <a:xfrm>
            <a:off x="7641074" y="40495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AI Integration</a:t>
            </a:r>
            <a:endParaRPr lang="en-US" sz="2200" dirty="0"/>
          </a:p>
        </p:txBody>
      </p:sp>
      <p:sp>
        <p:nvSpPr>
          <p:cNvPr id="9" name="Text 4"/>
          <p:cNvSpPr/>
          <p:nvPr/>
        </p:nvSpPr>
        <p:spPr>
          <a:xfrm>
            <a:off x="7641074" y="4539972"/>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IBM Research agents analyze patterns and conditions</a:t>
            </a:r>
            <a:endParaRPr lang="en-US" sz="1750" dirty="0"/>
          </a:p>
        </p:txBody>
      </p:sp>
      <p:pic>
        <p:nvPicPr>
          <p:cNvPr id="10" name="Image 3" descr="preencoded.png"/>
          <p:cNvPicPr>
            <a:picLocks noChangeAspect="1"/>
          </p:cNvPicPr>
          <p:nvPr/>
        </p:nvPicPr>
        <p:blipFill>
          <a:blip r:embed="rId6"/>
          <a:stretch>
            <a:fillRect/>
          </a:stretch>
        </p:blipFill>
        <p:spPr>
          <a:xfrm>
            <a:off x="6280190" y="5183624"/>
            <a:ext cx="1134070" cy="1360884"/>
          </a:xfrm>
          <a:prstGeom prst="rect">
            <a:avLst/>
          </a:prstGeom>
        </p:spPr>
      </p:pic>
      <p:sp>
        <p:nvSpPr>
          <p:cNvPr id="11" name="Text 5"/>
          <p:cNvSpPr/>
          <p:nvPr/>
        </p:nvSpPr>
        <p:spPr>
          <a:xfrm>
            <a:off x="7641074" y="54104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Predictive Power</a:t>
            </a:r>
            <a:endParaRPr lang="en-US" sz="2200" dirty="0"/>
          </a:p>
        </p:txBody>
      </p:sp>
      <p:sp>
        <p:nvSpPr>
          <p:cNvPr id="12" name="Text 6"/>
          <p:cNvSpPr/>
          <p:nvPr/>
        </p:nvSpPr>
        <p:spPr>
          <a:xfrm>
            <a:off x="7641074" y="5900857"/>
            <a:ext cx="6195536" cy="362903"/>
          </a:xfrm>
          <a:prstGeom prst="rect">
            <a:avLst/>
          </a:prstGeom>
          <a:noFill/>
          <a:ln/>
        </p:spPr>
        <p:txBody>
          <a:bodyPr wrap="non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Anticipate failures before they impact operations</a:t>
            </a:r>
            <a:endParaRPr lang="en-US" sz="1750" dirty="0"/>
          </a:p>
        </p:txBody>
      </p:sp>
      <p:sp>
        <p:nvSpPr>
          <p:cNvPr id="13" name="Text 7"/>
          <p:cNvSpPr/>
          <p:nvPr/>
        </p:nvSpPr>
        <p:spPr>
          <a:xfrm>
            <a:off x="6280190" y="6799659"/>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This evolution represents a fundamental shift—from reacting to equipment problems to preventing them through artificial intelligence.</a:t>
            </a:r>
            <a:endParaRPr lang="en-US" sz="1750" dirty="0"/>
          </a:p>
        </p:txBody>
      </p:sp>
      <p:pic>
        <p:nvPicPr>
          <p:cNvPr id="15" name="Picture 14">
            <a:extLst>
              <a:ext uri="{FF2B5EF4-FFF2-40B4-BE49-F238E27FC236}">
                <a16:creationId xmlns:a16="http://schemas.microsoft.com/office/drawing/2014/main" id="{855F17FD-900E-BEE0-4A80-41FF49C4AFDB}"/>
              </a:ext>
            </a:extLst>
          </p:cNvPr>
          <p:cNvPicPr>
            <a:picLocks noChangeAspect="1"/>
          </p:cNvPicPr>
          <p:nvPr/>
        </p:nvPicPr>
        <p:blipFill>
          <a:blip r:embed="rId7"/>
          <a:stretch>
            <a:fillRect/>
          </a:stretch>
        </p:blipFill>
        <p:spPr>
          <a:xfrm>
            <a:off x="12450891" y="7525464"/>
            <a:ext cx="2179509" cy="6221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46033"/>
            <a:ext cx="6988612" cy="708779"/>
          </a:xfrm>
          <a:prstGeom prst="rect">
            <a:avLst/>
          </a:prstGeom>
          <a:noFill/>
          <a:ln/>
        </p:spPr>
        <p:txBody>
          <a:bodyPr wrap="non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Meet the AI Agent Team</a:t>
            </a:r>
            <a:endParaRPr lang="en-US" sz="4450" dirty="0"/>
          </a:p>
        </p:txBody>
      </p:sp>
      <p:sp>
        <p:nvSpPr>
          <p:cNvPr id="3" name="Shape 1"/>
          <p:cNvSpPr/>
          <p:nvPr/>
        </p:nvSpPr>
        <p:spPr>
          <a:xfrm>
            <a:off x="793790" y="1808440"/>
            <a:ext cx="6407944" cy="2774156"/>
          </a:xfrm>
          <a:prstGeom prst="roundRect">
            <a:avLst>
              <a:gd name="adj" fmla="val 7359"/>
            </a:avLst>
          </a:prstGeom>
          <a:solidFill>
            <a:srgbClr val="FFFFFF"/>
          </a:solidFill>
          <a:ln w="30480">
            <a:solidFill>
              <a:srgbClr val="C5C7D2"/>
            </a:solidFill>
            <a:prstDash val="solid"/>
          </a:ln>
        </p:spPr>
        <p:txBody>
          <a:bodyPr/>
          <a:lstStyle/>
          <a:p>
            <a:endParaRPr lang="en-IN"/>
          </a:p>
        </p:txBody>
      </p:sp>
      <p:sp>
        <p:nvSpPr>
          <p:cNvPr id="4" name="Shape 2"/>
          <p:cNvSpPr/>
          <p:nvPr/>
        </p:nvSpPr>
        <p:spPr>
          <a:xfrm>
            <a:off x="824270" y="1838920"/>
            <a:ext cx="6346984" cy="680442"/>
          </a:xfrm>
          <a:prstGeom prst="roundRect">
            <a:avLst>
              <a:gd name="adj" fmla="val 24627"/>
            </a:avLst>
          </a:prstGeom>
          <a:solidFill>
            <a:srgbClr val="EFF0F6"/>
          </a:solidFill>
          <a:ln/>
        </p:spPr>
        <p:txBody>
          <a:bodyPr/>
          <a:lstStyle/>
          <a:p>
            <a:endParaRPr lang="en-IN"/>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7621" y="2005132"/>
            <a:ext cx="340162" cy="340162"/>
          </a:xfrm>
          <a:prstGeom prst="rect">
            <a:avLst/>
          </a:prstGeom>
        </p:spPr>
      </p:pic>
      <p:sp>
        <p:nvSpPr>
          <p:cNvPr id="6" name="Text 3"/>
          <p:cNvSpPr/>
          <p:nvPr/>
        </p:nvSpPr>
        <p:spPr>
          <a:xfrm>
            <a:off x="1051084" y="27461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Maximo Assistant</a:t>
            </a:r>
            <a:endParaRPr lang="en-US" sz="2200" dirty="0"/>
          </a:p>
        </p:txBody>
      </p:sp>
      <p:sp>
        <p:nvSpPr>
          <p:cNvPr id="7" name="Text 4"/>
          <p:cNvSpPr/>
          <p:nvPr/>
        </p:nvSpPr>
        <p:spPr>
          <a:xfrm>
            <a:off x="1051084" y="3236595"/>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LLM-powered chat interface lets teams query asset data conversationally—ask questions in plain language, get instant insights about equipment status and history.</a:t>
            </a:r>
            <a:endParaRPr lang="en-US" sz="1750" dirty="0"/>
          </a:p>
        </p:txBody>
      </p:sp>
      <p:sp>
        <p:nvSpPr>
          <p:cNvPr id="8" name="Shape 5"/>
          <p:cNvSpPr/>
          <p:nvPr/>
        </p:nvSpPr>
        <p:spPr>
          <a:xfrm>
            <a:off x="7428548" y="1808440"/>
            <a:ext cx="6408063" cy="2774156"/>
          </a:xfrm>
          <a:prstGeom prst="roundRect">
            <a:avLst>
              <a:gd name="adj" fmla="val 7359"/>
            </a:avLst>
          </a:prstGeom>
          <a:solidFill>
            <a:srgbClr val="FFFFFF"/>
          </a:solidFill>
          <a:ln w="30480">
            <a:solidFill>
              <a:srgbClr val="C5C7D2"/>
            </a:solidFill>
            <a:prstDash val="solid"/>
          </a:ln>
        </p:spPr>
        <p:txBody>
          <a:bodyPr/>
          <a:lstStyle/>
          <a:p>
            <a:endParaRPr lang="en-IN"/>
          </a:p>
        </p:txBody>
      </p:sp>
      <p:sp>
        <p:nvSpPr>
          <p:cNvPr id="9" name="Shape 6"/>
          <p:cNvSpPr/>
          <p:nvPr/>
        </p:nvSpPr>
        <p:spPr>
          <a:xfrm>
            <a:off x="7459027" y="1838920"/>
            <a:ext cx="6347103" cy="680442"/>
          </a:xfrm>
          <a:prstGeom prst="roundRect">
            <a:avLst>
              <a:gd name="adj" fmla="val 24627"/>
            </a:avLst>
          </a:prstGeom>
          <a:solidFill>
            <a:srgbClr val="EFF0F6"/>
          </a:solidFill>
          <a:ln/>
        </p:spPr>
        <p:txBody>
          <a:bodyPr/>
          <a:lstStyle/>
          <a:p>
            <a:endParaRPr lang="en-IN"/>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2498" y="2005132"/>
            <a:ext cx="340162" cy="340162"/>
          </a:xfrm>
          <a:prstGeom prst="rect">
            <a:avLst/>
          </a:prstGeom>
        </p:spPr>
      </p:pic>
      <p:sp>
        <p:nvSpPr>
          <p:cNvPr id="11" name="Text 7"/>
          <p:cNvSpPr/>
          <p:nvPr/>
        </p:nvSpPr>
        <p:spPr>
          <a:xfrm>
            <a:off x="7685842" y="2746177"/>
            <a:ext cx="3596878"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Condition Insights Agent</a:t>
            </a:r>
            <a:endParaRPr lang="en-US" sz="2200" dirty="0"/>
          </a:p>
        </p:txBody>
      </p:sp>
      <p:sp>
        <p:nvSpPr>
          <p:cNvPr id="12" name="Text 8"/>
          <p:cNvSpPr/>
          <p:nvPr/>
        </p:nvSpPr>
        <p:spPr>
          <a:xfrm>
            <a:off x="7685842" y="3236595"/>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Analyzes continuous sensor streams—vibration, temperature, pressure—to detect anomalies and predict equipment health degradation before failure occurs.</a:t>
            </a:r>
            <a:endParaRPr lang="en-US" sz="1750" dirty="0"/>
          </a:p>
        </p:txBody>
      </p:sp>
      <p:sp>
        <p:nvSpPr>
          <p:cNvPr id="13" name="Shape 9"/>
          <p:cNvSpPr/>
          <p:nvPr/>
        </p:nvSpPr>
        <p:spPr>
          <a:xfrm>
            <a:off x="793790" y="4809411"/>
            <a:ext cx="6407944" cy="2774156"/>
          </a:xfrm>
          <a:prstGeom prst="roundRect">
            <a:avLst>
              <a:gd name="adj" fmla="val 7359"/>
            </a:avLst>
          </a:prstGeom>
          <a:solidFill>
            <a:srgbClr val="FFFFFF"/>
          </a:solidFill>
          <a:ln w="30480">
            <a:solidFill>
              <a:srgbClr val="C5C7D2"/>
            </a:solidFill>
            <a:prstDash val="solid"/>
          </a:ln>
        </p:spPr>
        <p:txBody>
          <a:bodyPr/>
          <a:lstStyle/>
          <a:p>
            <a:endParaRPr lang="en-IN"/>
          </a:p>
        </p:txBody>
      </p:sp>
      <p:sp>
        <p:nvSpPr>
          <p:cNvPr id="14" name="Shape 10"/>
          <p:cNvSpPr/>
          <p:nvPr/>
        </p:nvSpPr>
        <p:spPr>
          <a:xfrm>
            <a:off x="824270" y="4839891"/>
            <a:ext cx="6346984" cy="680442"/>
          </a:xfrm>
          <a:prstGeom prst="roundRect">
            <a:avLst>
              <a:gd name="adj" fmla="val 24627"/>
            </a:avLst>
          </a:prstGeom>
          <a:solidFill>
            <a:srgbClr val="EFF0F6"/>
          </a:solidFill>
          <a:ln/>
        </p:spPr>
        <p:txBody>
          <a:bodyPr/>
          <a:lstStyle/>
          <a:p>
            <a:endParaRPr lang="en-IN"/>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7621" y="5006102"/>
            <a:ext cx="340162" cy="340162"/>
          </a:xfrm>
          <a:prstGeom prst="rect">
            <a:avLst/>
          </a:prstGeom>
        </p:spPr>
      </p:pic>
      <p:sp>
        <p:nvSpPr>
          <p:cNvPr id="16" name="Text 11"/>
          <p:cNvSpPr/>
          <p:nvPr/>
        </p:nvSpPr>
        <p:spPr>
          <a:xfrm>
            <a:off x="1051084" y="5747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Optimizer Agent</a:t>
            </a:r>
            <a:endParaRPr lang="en-US" sz="2200" dirty="0"/>
          </a:p>
        </p:txBody>
      </p:sp>
      <p:sp>
        <p:nvSpPr>
          <p:cNvPr id="17" name="Text 12"/>
          <p:cNvSpPr/>
          <p:nvPr/>
        </p:nvSpPr>
        <p:spPr>
          <a:xfrm>
            <a:off x="1051084" y="6237565"/>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Recommends optimal replacement timing by balancing budget constraints, performance requirements, and total cost of ownership across your asset portfolio.</a:t>
            </a:r>
            <a:endParaRPr lang="en-US" sz="1750" dirty="0"/>
          </a:p>
        </p:txBody>
      </p:sp>
      <p:sp>
        <p:nvSpPr>
          <p:cNvPr id="18" name="Shape 13"/>
          <p:cNvSpPr/>
          <p:nvPr/>
        </p:nvSpPr>
        <p:spPr>
          <a:xfrm>
            <a:off x="7428548" y="4809411"/>
            <a:ext cx="6408063" cy="2774156"/>
          </a:xfrm>
          <a:prstGeom prst="roundRect">
            <a:avLst>
              <a:gd name="adj" fmla="val 7359"/>
            </a:avLst>
          </a:prstGeom>
          <a:solidFill>
            <a:srgbClr val="FFFFFF"/>
          </a:solidFill>
          <a:ln w="30480">
            <a:solidFill>
              <a:srgbClr val="C5C7D2"/>
            </a:solidFill>
            <a:prstDash val="solid"/>
          </a:ln>
        </p:spPr>
        <p:txBody>
          <a:bodyPr/>
          <a:lstStyle/>
          <a:p>
            <a:endParaRPr lang="en-IN"/>
          </a:p>
        </p:txBody>
      </p:sp>
      <p:sp>
        <p:nvSpPr>
          <p:cNvPr id="19" name="Shape 14"/>
          <p:cNvSpPr/>
          <p:nvPr/>
        </p:nvSpPr>
        <p:spPr>
          <a:xfrm>
            <a:off x="7459027" y="4839891"/>
            <a:ext cx="6347103" cy="680442"/>
          </a:xfrm>
          <a:prstGeom prst="roundRect">
            <a:avLst>
              <a:gd name="adj" fmla="val 24627"/>
            </a:avLst>
          </a:prstGeom>
          <a:solidFill>
            <a:srgbClr val="EFF0F6"/>
          </a:solidFill>
          <a:ln/>
        </p:spPr>
        <p:txBody>
          <a:bodyPr/>
          <a:lstStyle/>
          <a:p>
            <a:endParaRPr lang="en-IN"/>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62498" y="5006102"/>
            <a:ext cx="340162" cy="340162"/>
          </a:xfrm>
          <a:prstGeom prst="rect">
            <a:avLst/>
          </a:prstGeom>
        </p:spPr>
      </p:pic>
      <p:sp>
        <p:nvSpPr>
          <p:cNvPr id="21" name="Text 15"/>
          <p:cNvSpPr/>
          <p:nvPr/>
        </p:nvSpPr>
        <p:spPr>
          <a:xfrm>
            <a:off x="7685842" y="5747147"/>
            <a:ext cx="3648194"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Future Investment Agent</a:t>
            </a:r>
            <a:endParaRPr lang="en-US" sz="2200" dirty="0"/>
          </a:p>
        </p:txBody>
      </p:sp>
      <p:sp>
        <p:nvSpPr>
          <p:cNvPr id="22" name="Text 16"/>
          <p:cNvSpPr/>
          <p:nvPr/>
        </p:nvSpPr>
        <p:spPr>
          <a:xfrm>
            <a:off x="7685842" y="6237565"/>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Coming 2026: Long-term capital planning that factors in lifecycle costs, sustainability goals, and evolving operational needs.</a:t>
            </a:r>
            <a:endParaRPr lang="en-US" sz="1750" dirty="0"/>
          </a:p>
        </p:txBody>
      </p:sp>
      <p:pic>
        <p:nvPicPr>
          <p:cNvPr id="24" name="Picture 23">
            <a:extLst>
              <a:ext uri="{FF2B5EF4-FFF2-40B4-BE49-F238E27FC236}">
                <a16:creationId xmlns:a16="http://schemas.microsoft.com/office/drawing/2014/main" id="{7FCE3A37-AA46-A50C-E1A0-78DCCAD07E6D}"/>
              </a:ext>
            </a:extLst>
          </p:cNvPr>
          <p:cNvPicPr>
            <a:picLocks noChangeAspect="1"/>
          </p:cNvPicPr>
          <p:nvPr/>
        </p:nvPicPr>
        <p:blipFill>
          <a:blip r:embed="rId11"/>
          <a:stretch>
            <a:fillRect/>
          </a:stretch>
        </p:blipFill>
        <p:spPr>
          <a:xfrm>
            <a:off x="12450891" y="7643507"/>
            <a:ext cx="2179509" cy="5973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6870" y="662107"/>
            <a:ext cx="5700236" cy="604361"/>
          </a:xfrm>
          <a:prstGeom prst="rect">
            <a:avLst/>
          </a:prstGeom>
          <a:noFill/>
          <a:ln/>
        </p:spPr>
        <p:txBody>
          <a:bodyPr wrap="none" lIns="0" tIns="0" rIns="0" bIns="0" rtlCol="0" anchor="t"/>
          <a:lstStyle/>
          <a:p>
            <a:pPr marL="0" indent="0" algn="l">
              <a:lnSpc>
                <a:spcPts val="4750"/>
              </a:lnSpc>
              <a:buNone/>
            </a:pPr>
            <a:r>
              <a:rPr lang="en-US" sz="3800" dirty="0">
                <a:solidFill>
                  <a:srgbClr val="74767D"/>
                </a:solidFill>
                <a:latin typeface="Montserrat Medium" pitchFamily="34" charset="0"/>
                <a:ea typeface="Montserrat Medium" pitchFamily="34" charset="-122"/>
                <a:cs typeface="Montserrat Medium" pitchFamily="34" charset="-120"/>
              </a:rPr>
              <a:t>How the System Works</a:t>
            </a:r>
            <a:endParaRPr lang="en-US" sz="3800" dirty="0"/>
          </a:p>
        </p:txBody>
      </p:sp>
      <p:sp>
        <p:nvSpPr>
          <p:cNvPr id="4" name="Shape 1"/>
          <p:cNvSpPr/>
          <p:nvPr/>
        </p:nvSpPr>
        <p:spPr>
          <a:xfrm>
            <a:off x="676870" y="1556504"/>
            <a:ext cx="773549" cy="1423511"/>
          </a:xfrm>
          <a:prstGeom prst="roundRect">
            <a:avLst>
              <a:gd name="adj" fmla="val 360036"/>
            </a:avLst>
          </a:prstGeom>
          <a:solidFill>
            <a:srgbClr val="EFF0F6"/>
          </a:solidFill>
          <a:ln w="7620">
            <a:solidFill>
              <a:srgbClr val="C5C7D2"/>
            </a:solidFill>
            <a:prstDash val="solid"/>
          </a:ln>
        </p:spPr>
        <p:txBody>
          <a:bodyPr/>
          <a:lstStyle/>
          <a:p>
            <a:endParaRPr lang="en-IN"/>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567" y="2123122"/>
            <a:ext cx="290036" cy="290036"/>
          </a:xfrm>
          <a:prstGeom prst="rect">
            <a:avLst/>
          </a:prstGeom>
        </p:spPr>
      </p:pic>
      <p:sp>
        <p:nvSpPr>
          <p:cNvPr id="6" name="Text 2"/>
          <p:cNvSpPr/>
          <p:nvPr/>
        </p:nvSpPr>
        <p:spPr>
          <a:xfrm>
            <a:off x="1643777" y="1749862"/>
            <a:ext cx="2417564" cy="302181"/>
          </a:xfrm>
          <a:prstGeom prst="rect">
            <a:avLst/>
          </a:prstGeom>
          <a:noFill/>
          <a:ln/>
        </p:spPr>
        <p:txBody>
          <a:bodyPr wrap="none" lIns="0" tIns="0" rIns="0" bIns="0" rtlCol="0" anchor="t"/>
          <a:lstStyle/>
          <a:p>
            <a:pPr marL="0" indent="0" algn="l">
              <a:lnSpc>
                <a:spcPts val="2350"/>
              </a:lnSpc>
              <a:buNone/>
            </a:pPr>
            <a:r>
              <a:rPr lang="en-US" sz="1900" dirty="0">
                <a:solidFill>
                  <a:srgbClr val="3D3E44"/>
                </a:solidFill>
                <a:latin typeface="Montserrat Medium" pitchFamily="34" charset="0"/>
                <a:ea typeface="Montserrat Medium" pitchFamily="34" charset="-122"/>
                <a:cs typeface="Montserrat Medium" pitchFamily="34" charset="-120"/>
              </a:rPr>
              <a:t>Data Collection</a:t>
            </a:r>
            <a:endParaRPr lang="en-US" sz="1900" dirty="0"/>
          </a:p>
        </p:txBody>
      </p:sp>
      <p:sp>
        <p:nvSpPr>
          <p:cNvPr id="7" name="Text 3"/>
          <p:cNvSpPr/>
          <p:nvPr/>
        </p:nvSpPr>
        <p:spPr>
          <a:xfrm>
            <a:off x="1643777" y="2168009"/>
            <a:ext cx="6823353" cy="618649"/>
          </a:xfrm>
          <a:prstGeom prst="rect">
            <a:avLst/>
          </a:prstGeom>
          <a:noFill/>
          <a:ln/>
        </p:spPr>
        <p:txBody>
          <a:bodyPr wrap="square" lIns="0" tIns="0" rIns="0" bIns="0" rtlCol="0" anchor="t"/>
          <a:lstStyle/>
          <a:p>
            <a:pPr marL="0" indent="0" algn="l">
              <a:lnSpc>
                <a:spcPts val="2400"/>
              </a:lnSpc>
              <a:buNone/>
            </a:pPr>
            <a:r>
              <a:rPr lang="en-US" sz="1500" dirty="0">
                <a:solidFill>
                  <a:srgbClr val="3D3E44"/>
                </a:solidFill>
                <a:latin typeface="Inter Light" pitchFamily="34" charset="0"/>
                <a:ea typeface="Inter Light" pitchFamily="34" charset="-122"/>
                <a:cs typeface="Inter Light" pitchFamily="34" charset="-120"/>
              </a:rPr>
              <a:t>Sensors capture vibration, temperature, acoustics, and performance metrics in real-time</a:t>
            </a:r>
            <a:endParaRPr lang="en-US" sz="1500" dirty="0"/>
          </a:p>
        </p:txBody>
      </p:sp>
      <p:sp>
        <p:nvSpPr>
          <p:cNvPr id="8" name="Shape 4"/>
          <p:cNvSpPr/>
          <p:nvPr/>
        </p:nvSpPr>
        <p:spPr>
          <a:xfrm>
            <a:off x="676870" y="3173373"/>
            <a:ext cx="773549" cy="1423511"/>
          </a:xfrm>
          <a:prstGeom prst="roundRect">
            <a:avLst>
              <a:gd name="adj" fmla="val 360036"/>
            </a:avLst>
          </a:prstGeom>
          <a:solidFill>
            <a:srgbClr val="EFF0F6"/>
          </a:solidFill>
          <a:ln w="7620">
            <a:solidFill>
              <a:srgbClr val="C5C7D2"/>
            </a:solidFill>
            <a:prstDash val="solid"/>
          </a:ln>
        </p:spPr>
        <p:txBody>
          <a:bodyPr/>
          <a:lstStyle/>
          <a:p>
            <a:endParaRPr lang="en-IN"/>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567" y="3739991"/>
            <a:ext cx="290036" cy="290036"/>
          </a:xfrm>
          <a:prstGeom prst="rect">
            <a:avLst/>
          </a:prstGeom>
        </p:spPr>
      </p:pic>
      <p:sp>
        <p:nvSpPr>
          <p:cNvPr id="10" name="Text 5"/>
          <p:cNvSpPr/>
          <p:nvPr/>
        </p:nvSpPr>
        <p:spPr>
          <a:xfrm>
            <a:off x="1643777" y="3366730"/>
            <a:ext cx="2417564" cy="302181"/>
          </a:xfrm>
          <a:prstGeom prst="rect">
            <a:avLst/>
          </a:prstGeom>
          <a:noFill/>
          <a:ln/>
        </p:spPr>
        <p:txBody>
          <a:bodyPr wrap="none" lIns="0" tIns="0" rIns="0" bIns="0" rtlCol="0" anchor="t"/>
          <a:lstStyle/>
          <a:p>
            <a:pPr marL="0" indent="0" algn="l">
              <a:lnSpc>
                <a:spcPts val="2350"/>
              </a:lnSpc>
              <a:buNone/>
            </a:pPr>
            <a:r>
              <a:rPr lang="en-US" sz="1900" dirty="0">
                <a:solidFill>
                  <a:srgbClr val="3D3E44"/>
                </a:solidFill>
                <a:latin typeface="Montserrat Medium" pitchFamily="34" charset="0"/>
                <a:ea typeface="Montserrat Medium" pitchFamily="34" charset="-122"/>
                <a:cs typeface="Montserrat Medium" pitchFamily="34" charset="-120"/>
              </a:rPr>
              <a:t>AI Analysis</a:t>
            </a:r>
            <a:endParaRPr lang="en-US" sz="1900" dirty="0"/>
          </a:p>
        </p:txBody>
      </p:sp>
      <p:sp>
        <p:nvSpPr>
          <p:cNvPr id="11" name="Text 6"/>
          <p:cNvSpPr/>
          <p:nvPr/>
        </p:nvSpPr>
        <p:spPr>
          <a:xfrm>
            <a:off x="1643777" y="3784878"/>
            <a:ext cx="6823353" cy="618649"/>
          </a:xfrm>
          <a:prstGeom prst="rect">
            <a:avLst/>
          </a:prstGeom>
          <a:noFill/>
          <a:ln/>
        </p:spPr>
        <p:txBody>
          <a:bodyPr wrap="square" lIns="0" tIns="0" rIns="0" bIns="0" rtlCol="0" anchor="t"/>
          <a:lstStyle/>
          <a:p>
            <a:pPr marL="0" indent="0" algn="l">
              <a:lnSpc>
                <a:spcPts val="2400"/>
              </a:lnSpc>
              <a:buNone/>
            </a:pPr>
            <a:r>
              <a:rPr lang="en-US" sz="1500" dirty="0">
                <a:solidFill>
                  <a:srgbClr val="3D3E44"/>
                </a:solidFill>
                <a:latin typeface="Inter Light" pitchFamily="34" charset="0"/>
                <a:ea typeface="Inter Light" pitchFamily="34" charset="-122"/>
                <a:cs typeface="Inter Light" pitchFamily="34" charset="-120"/>
              </a:rPr>
              <a:t>Machine learning models identify patterns, anomalies, and degradation trends</a:t>
            </a:r>
            <a:endParaRPr lang="en-US" sz="1500" dirty="0"/>
          </a:p>
        </p:txBody>
      </p:sp>
      <p:sp>
        <p:nvSpPr>
          <p:cNvPr id="12" name="Shape 7"/>
          <p:cNvSpPr/>
          <p:nvPr/>
        </p:nvSpPr>
        <p:spPr>
          <a:xfrm>
            <a:off x="676870" y="4790242"/>
            <a:ext cx="773549" cy="1160383"/>
          </a:xfrm>
          <a:prstGeom prst="roundRect">
            <a:avLst>
              <a:gd name="adj" fmla="val 360036"/>
            </a:avLst>
          </a:prstGeom>
          <a:solidFill>
            <a:srgbClr val="EFF0F6"/>
          </a:solidFill>
          <a:ln w="7620">
            <a:solidFill>
              <a:srgbClr val="C5C7D2"/>
            </a:solidFill>
            <a:prstDash val="solid"/>
          </a:ln>
        </p:spPr>
        <p:txBody>
          <a:bodyPr/>
          <a:lstStyle/>
          <a:p>
            <a:endParaRPr lang="en-IN"/>
          </a:p>
        </p:txBody>
      </p:sp>
      <p:pic>
        <p:nvPicPr>
          <p:cNvPr id="1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8567" y="5225296"/>
            <a:ext cx="290036" cy="290036"/>
          </a:xfrm>
          <a:prstGeom prst="rect">
            <a:avLst/>
          </a:prstGeom>
        </p:spPr>
      </p:pic>
      <p:sp>
        <p:nvSpPr>
          <p:cNvPr id="14" name="Text 8"/>
          <p:cNvSpPr/>
          <p:nvPr/>
        </p:nvSpPr>
        <p:spPr>
          <a:xfrm>
            <a:off x="1643777" y="4983599"/>
            <a:ext cx="2417564" cy="302181"/>
          </a:xfrm>
          <a:prstGeom prst="rect">
            <a:avLst/>
          </a:prstGeom>
          <a:noFill/>
          <a:ln/>
        </p:spPr>
        <p:txBody>
          <a:bodyPr wrap="none" lIns="0" tIns="0" rIns="0" bIns="0" rtlCol="0" anchor="t"/>
          <a:lstStyle/>
          <a:p>
            <a:pPr marL="0" indent="0" algn="l">
              <a:lnSpc>
                <a:spcPts val="2350"/>
              </a:lnSpc>
              <a:buNone/>
            </a:pPr>
            <a:r>
              <a:rPr lang="en-US" sz="1900" dirty="0">
                <a:solidFill>
                  <a:srgbClr val="3D3E44"/>
                </a:solidFill>
                <a:latin typeface="Montserrat Medium" pitchFamily="34" charset="0"/>
                <a:ea typeface="Montserrat Medium" pitchFamily="34" charset="-122"/>
                <a:cs typeface="Montserrat Medium" pitchFamily="34" charset="-120"/>
              </a:rPr>
              <a:t>Predictive Alerts</a:t>
            </a:r>
            <a:endParaRPr lang="en-US" sz="1900" dirty="0"/>
          </a:p>
        </p:txBody>
      </p:sp>
      <p:sp>
        <p:nvSpPr>
          <p:cNvPr id="15" name="Text 9"/>
          <p:cNvSpPr/>
          <p:nvPr/>
        </p:nvSpPr>
        <p:spPr>
          <a:xfrm>
            <a:off x="1643777" y="5401747"/>
            <a:ext cx="6823353" cy="309324"/>
          </a:xfrm>
          <a:prstGeom prst="rect">
            <a:avLst/>
          </a:prstGeom>
          <a:noFill/>
          <a:ln/>
        </p:spPr>
        <p:txBody>
          <a:bodyPr wrap="none" lIns="0" tIns="0" rIns="0" bIns="0" rtlCol="0" anchor="t"/>
          <a:lstStyle/>
          <a:p>
            <a:pPr marL="0" indent="0" algn="l">
              <a:lnSpc>
                <a:spcPts val="2400"/>
              </a:lnSpc>
              <a:buNone/>
            </a:pPr>
            <a:r>
              <a:rPr lang="en-US" sz="1500" dirty="0">
                <a:solidFill>
                  <a:srgbClr val="3D3E44"/>
                </a:solidFill>
                <a:latin typeface="Inter Light" pitchFamily="34" charset="0"/>
                <a:ea typeface="Inter Light" pitchFamily="34" charset="-122"/>
                <a:cs typeface="Inter Light" pitchFamily="34" charset="-120"/>
              </a:rPr>
              <a:t>System generates failure predictions with confidence scores and timelines</a:t>
            </a:r>
            <a:endParaRPr lang="en-US" sz="1500" dirty="0"/>
          </a:p>
        </p:txBody>
      </p:sp>
      <p:sp>
        <p:nvSpPr>
          <p:cNvPr id="16" name="Shape 10"/>
          <p:cNvSpPr/>
          <p:nvPr/>
        </p:nvSpPr>
        <p:spPr>
          <a:xfrm>
            <a:off x="676870" y="6143982"/>
            <a:ext cx="773549" cy="1423511"/>
          </a:xfrm>
          <a:prstGeom prst="roundRect">
            <a:avLst>
              <a:gd name="adj" fmla="val 360036"/>
            </a:avLst>
          </a:prstGeom>
          <a:solidFill>
            <a:srgbClr val="EFF0F6"/>
          </a:solidFill>
          <a:ln w="7620">
            <a:solidFill>
              <a:srgbClr val="C5C7D2"/>
            </a:solidFill>
            <a:prstDash val="solid"/>
          </a:ln>
        </p:spPr>
        <p:txBody>
          <a:bodyPr/>
          <a:lstStyle/>
          <a:p>
            <a:endParaRPr lang="en-IN"/>
          </a:p>
        </p:txBody>
      </p:sp>
      <p:pic>
        <p:nvPicPr>
          <p:cNvPr id="17"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8567" y="6710601"/>
            <a:ext cx="290036" cy="290036"/>
          </a:xfrm>
          <a:prstGeom prst="rect">
            <a:avLst/>
          </a:prstGeom>
        </p:spPr>
      </p:pic>
      <p:sp>
        <p:nvSpPr>
          <p:cNvPr id="18" name="Text 11"/>
          <p:cNvSpPr/>
          <p:nvPr/>
        </p:nvSpPr>
        <p:spPr>
          <a:xfrm>
            <a:off x="1643777" y="6337340"/>
            <a:ext cx="2417564" cy="302181"/>
          </a:xfrm>
          <a:prstGeom prst="rect">
            <a:avLst/>
          </a:prstGeom>
          <a:noFill/>
          <a:ln/>
        </p:spPr>
        <p:txBody>
          <a:bodyPr wrap="none" lIns="0" tIns="0" rIns="0" bIns="0" rtlCol="0" anchor="t"/>
          <a:lstStyle/>
          <a:p>
            <a:pPr marL="0" indent="0" algn="l">
              <a:lnSpc>
                <a:spcPts val="2350"/>
              </a:lnSpc>
              <a:buNone/>
            </a:pPr>
            <a:r>
              <a:rPr lang="en-US" sz="1900" dirty="0">
                <a:solidFill>
                  <a:srgbClr val="3D3E44"/>
                </a:solidFill>
                <a:latin typeface="Montserrat Medium" pitchFamily="34" charset="0"/>
                <a:ea typeface="Montserrat Medium" pitchFamily="34" charset="-122"/>
                <a:cs typeface="Montserrat Medium" pitchFamily="34" charset="-120"/>
              </a:rPr>
              <a:t>Proactive Action</a:t>
            </a:r>
            <a:endParaRPr lang="en-US" sz="1900" dirty="0"/>
          </a:p>
        </p:txBody>
      </p:sp>
      <p:sp>
        <p:nvSpPr>
          <p:cNvPr id="19" name="Text 12"/>
          <p:cNvSpPr/>
          <p:nvPr/>
        </p:nvSpPr>
        <p:spPr>
          <a:xfrm>
            <a:off x="1643777" y="6755487"/>
            <a:ext cx="6823353" cy="618649"/>
          </a:xfrm>
          <a:prstGeom prst="rect">
            <a:avLst/>
          </a:prstGeom>
          <a:noFill/>
          <a:ln/>
        </p:spPr>
        <p:txBody>
          <a:bodyPr wrap="square" lIns="0" tIns="0" rIns="0" bIns="0" rtlCol="0" anchor="t"/>
          <a:lstStyle/>
          <a:p>
            <a:pPr marL="0" indent="0" algn="l">
              <a:lnSpc>
                <a:spcPts val="2400"/>
              </a:lnSpc>
              <a:buNone/>
            </a:pPr>
            <a:r>
              <a:rPr lang="en-US" sz="1500" dirty="0">
                <a:solidFill>
                  <a:srgbClr val="3D3E44"/>
                </a:solidFill>
                <a:latin typeface="Inter Light" pitchFamily="34" charset="0"/>
                <a:ea typeface="Inter Light" pitchFamily="34" charset="-122"/>
                <a:cs typeface="Inter Light" pitchFamily="34" charset="-120"/>
              </a:rPr>
              <a:t>Maintenance teams intervene before breakdowns—preventing costly downtime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4399"/>
          </a:xfrm>
          <a:prstGeom prst="rect">
            <a:avLst/>
          </a:prstGeom>
        </p:spPr>
      </p:pic>
      <p:sp>
        <p:nvSpPr>
          <p:cNvPr id="3" name="Text 0"/>
          <p:cNvSpPr/>
          <p:nvPr/>
        </p:nvSpPr>
        <p:spPr>
          <a:xfrm>
            <a:off x="787956" y="3434715"/>
            <a:ext cx="7817525" cy="703659"/>
          </a:xfrm>
          <a:prstGeom prst="rect">
            <a:avLst/>
          </a:prstGeom>
          <a:noFill/>
          <a:ln/>
        </p:spPr>
        <p:txBody>
          <a:bodyPr wrap="none" lIns="0" tIns="0" rIns="0" bIns="0" rtlCol="0" anchor="t"/>
          <a:lstStyle/>
          <a:p>
            <a:pPr marL="0" indent="0" algn="l">
              <a:lnSpc>
                <a:spcPts val="5500"/>
              </a:lnSpc>
              <a:buNone/>
            </a:pPr>
            <a:r>
              <a:rPr lang="en-US" sz="4400" dirty="0">
                <a:solidFill>
                  <a:srgbClr val="74767D"/>
                </a:solidFill>
                <a:latin typeface="Montserrat Medium" pitchFamily="34" charset="0"/>
                <a:ea typeface="Montserrat Medium" pitchFamily="34" charset="-122"/>
                <a:cs typeface="Montserrat Medium" pitchFamily="34" charset="-120"/>
              </a:rPr>
              <a:t>Innovation Under the Hood</a:t>
            </a:r>
            <a:endParaRPr lang="en-US" sz="440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956" y="4476036"/>
            <a:ext cx="562808" cy="562808"/>
          </a:xfrm>
          <a:prstGeom prst="rect">
            <a:avLst/>
          </a:prstGeom>
        </p:spPr>
      </p:pic>
      <p:sp>
        <p:nvSpPr>
          <p:cNvPr id="5" name="Text 1"/>
          <p:cNvSpPr/>
          <p:nvPr/>
        </p:nvSpPr>
        <p:spPr>
          <a:xfrm>
            <a:off x="1632109" y="4609624"/>
            <a:ext cx="3319701" cy="703659"/>
          </a:xfrm>
          <a:prstGeom prst="rect">
            <a:avLst/>
          </a:prstGeom>
          <a:noFill/>
          <a:ln/>
        </p:spPr>
        <p:txBody>
          <a:bodyPr wrap="squar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Granite 4.0 Foundation Model</a:t>
            </a:r>
            <a:endParaRPr lang="en-US" sz="2200" dirty="0"/>
          </a:p>
        </p:txBody>
      </p:sp>
      <p:sp>
        <p:nvSpPr>
          <p:cNvPr id="6" name="Text 2"/>
          <p:cNvSpPr/>
          <p:nvPr/>
        </p:nvSpPr>
        <p:spPr>
          <a:xfrm>
            <a:off x="1632109" y="5448300"/>
            <a:ext cx="3319701" cy="2160984"/>
          </a:xfrm>
          <a:prstGeom prst="rect">
            <a:avLst/>
          </a:prstGeom>
          <a:noFill/>
          <a:ln/>
        </p:spPr>
        <p:txBody>
          <a:bodyPr wrap="square" lIns="0" tIns="0" rIns="0" bIns="0" rtlCol="0" anchor="t"/>
          <a:lstStyle/>
          <a:p>
            <a:pPr marL="0" indent="0" algn="l">
              <a:lnSpc>
                <a:spcPts val="2800"/>
              </a:lnSpc>
              <a:buNone/>
            </a:pPr>
            <a:r>
              <a:rPr lang="en-US" sz="1750" dirty="0">
                <a:solidFill>
                  <a:srgbClr val="3D3E44"/>
                </a:solidFill>
                <a:latin typeface="Inter Light" pitchFamily="34" charset="0"/>
                <a:ea typeface="Inter Light" pitchFamily="34" charset="-122"/>
                <a:cs typeface="Inter Light" pitchFamily="34" charset="-120"/>
              </a:rPr>
              <a:t>State-of-the-art language model integration powers natural language queries and contextual understanding of complex asset data and maintenance procedures.</a:t>
            </a:r>
            <a:endParaRPr lang="en-US" sz="17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3154" y="4476036"/>
            <a:ext cx="562808" cy="562808"/>
          </a:xfrm>
          <a:prstGeom prst="rect">
            <a:avLst/>
          </a:prstGeom>
        </p:spPr>
      </p:pic>
      <p:sp>
        <p:nvSpPr>
          <p:cNvPr id="8" name="Text 3"/>
          <p:cNvSpPr/>
          <p:nvPr/>
        </p:nvSpPr>
        <p:spPr>
          <a:xfrm>
            <a:off x="6077307" y="4609624"/>
            <a:ext cx="3319820" cy="703659"/>
          </a:xfrm>
          <a:prstGeom prst="rect">
            <a:avLst/>
          </a:prstGeom>
          <a:noFill/>
          <a:ln/>
        </p:spPr>
        <p:txBody>
          <a:bodyPr wrap="squar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Time-Series Foundation Models</a:t>
            </a:r>
            <a:endParaRPr lang="en-US" sz="2200" dirty="0"/>
          </a:p>
        </p:txBody>
      </p:sp>
      <p:sp>
        <p:nvSpPr>
          <p:cNvPr id="9" name="Text 4"/>
          <p:cNvSpPr/>
          <p:nvPr/>
        </p:nvSpPr>
        <p:spPr>
          <a:xfrm>
            <a:off x="6077307" y="5448300"/>
            <a:ext cx="3319820" cy="1800820"/>
          </a:xfrm>
          <a:prstGeom prst="rect">
            <a:avLst/>
          </a:prstGeom>
          <a:noFill/>
          <a:ln/>
        </p:spPr>
        <p:txBody>
          <a:bodyPr wrap="square" lIns="0" tIns="0" rIns="0" bIns="0" rtlCol="0" anchor="t"/>
          <a:lstStyle/>
          <a:p>
            <a:pPr marL="0" indent="0" algn="l">
              <a:lnSpc>
                <a:spcPts val="2800"/>
              </a:lnSpc>
              <a:buNone/>
            </a:pPr>
            <a:r>
              <a:rPr lang="en-US" sz="1750" dirty="0">
                <a:solidFill>
                  <a:srgbClr val="3D3E44"/>
                </a:solidFill>
                <a:latin typeface="Inter Light" pitchFamily="34" charset="0"/>
                <a:ea typeface="Inter Light" pitchFamily="34" charset="-122"/>
                <a:cs typeface="Inter Light" pitchFamily="34" charset="-120"/>
              </a:rPr>
              <a:t>Specialized neural networks detect subtle patterns in sensor data over time, identifying degradation signatures invisible to traditional analytics.</a:t>
            </a:r>
            <a:endParaRPr lang="en-US" sz="17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78472" y="4476036"/>
            <a:ext cx="562808" cy="562808"/>
          </a:xfrm>
          <a:prstGeom prst="rect">
            <a:avLst/>
          </a:prstGeom>
        </p:spPr>
      </p:pic>
      <p:sp>
        <p:nvSpPr>
          <p:cNvPr id="11" name="Text 5"/>
          <p:cNvSpPr/>
          <p:nvPr/>
        </p:nvSpPr>
        <p:spPr>
          <a:xfrm>
            <a:off x="10522625" y="4609624"/>
            <a:ext cx="3319701" cy="703659"/>
          </a:xfrm>
          <a:prstGeom prst="rect">
            <a:avLst/>
          </a:prstGeom>
          <a:noFill/>
          <a:ln/>
        </p:spPr>
        <p:txBody>
          <a:bodyPr wrap="squar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AssetOpsBench Platform</a:t>
            </a:r>
            <a:endParaRPr lang="en-US" sz="2200" dirty="0"/>
          </a:p>
        </p:txBody>
      </p:sp>
      <p:sp>
        <p:nvSpPr>
          <p:cNvPr id="12" name="Text 6"/>
          <p:cNvSpPr/>
          <p:nvPr/>
        </p:nvSpPr>
        <p:spPr>
          <a:xfrm>
            <a:off x="10522625" y="5448300"/>
            <a:ext cx="3319701" cy="2160984"/>
          </a:xfrm>
          <a:prstGeom prst="rect">
            <a:avLst/>
          </a:prstGeom>
          <a:noFill/>
          <a:ln/>
        </p:spPr>
        <p:txBody>
          <a:bodyPr wrap="square" lIns="0" tIns="0" rIns="0" bIns="0" rtlCol="0" anchor="t"/>
          <a:lstStyle/>
          <a:p>
            <a:pPr marL="0" indent="0" algn="l">
              <a:lnSpc>
                <a:spcPts val="2800"/>
              </a:lnSpc>
              <a:buNone/>
            </a:pPr>
            <a:r>
              <a:rPr lang="en-US" sz="1750" dirty="0">
                <a:solidFill>
                  <a:srgbClr val="3D3E44"/>
                </a:solidFill>
                <a:latin typeface="Inter Light" pitchFamily="34" charset="0"/>
                <a:ea typeface="Inter Light" pitchFamily="34" charset="-122"/>
                <a:cs typeface="Inter Light" pitchFamily="34" charset="-120"/>
              </a:rPr>
              <a:t>Open-source benchmark environment enables researchers and developers worldwide to test, improve, and contribute to asset management AI agents.</a:t>
            </a:r>
            <a:endParaRPr lang="en-US" sz="1750" dirty="0"/>
          </a:p>
        </p:txBody>
      </p:sp>
      <p:pic>
        <p:nvPicPr>
          <p:cNvPr id="14" name="Picture 13">
            <a:extLst>
              <a:ext uri="{FF2B5EF4-FFF2-40B4-BE49-F238E27FC236}">
                <a16:creationId xmlns:a16="http://schemas.microsoft.com/office/drawing/2014/main" id="{4DFCB2DC-F1E7-A841-A7BC-56C29AE70A9F}"/>
              </a:ext>
            </a:extLst>
          </p:cNvPr>
          <p:cNvPicPr>
            <a:picLocks noChangeAspect="1"/>
          </p:cNvPicPr>
          <p:nvPr/>
        </p:nvPicPr>
        <p:blipFill>
          <a:blip r:embed="rId10"/>
          <a:stretch>
            <a:fillRect/>
          </a:stretch>
        </p:blipFill>
        <p:spPr>
          <a:xfrm>
            <a:off x="12378595" y="7305556"/>
            <a:ext cx="2179509" cy="9125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7829" y="582573"/>
            <a:ext cx="6235422" cy="649843"/>
          </a:xfrm>
          <a:prstGeom prst="rect">
            <a:avLst/>
          </a:prstGeom>
          <a:noFill/>
          <a:ln/>
        </p:spPr>
        <p:txBody>
          <a:bodyPr wrap="none" lIns="0" tIns="0" rIns="0" bIns="0" rtlCol="0" anchor="t"/>
          <a:lstStyle/>
          <a:p>
            <a:pPr marL="0" indent="0" algn="l">
              <a:lnSpc>
                <a:spcPts val="5100"/>
              </a:lnSpc>
              <a:buNone/>
            </a:pPr>
            <a:r>
              <a:rPr lang="en-US" sz="4050" dirty="0">
                <a:solidFill>
                  <a:srgbClr val="74767D"/>
                </a:solidFill>
                <a:latin typeface="Montserrat Medium" pitchFamily="34" charset="0"/>
                <a:ea typeface="Montserrat Medium" pitchFamily="34" charset="-122"/>
                <a:cs typeface="Montserrat Medium" pitchFamily="34" charset="-120"/>
              </a:rPr>
              <a:t>The Future Is Predictive</a:t>
            </a:r>
            <a:endParaRPr lang="en-US" sz="4050" dirty="0"/>
          </a:p>
        </p:txBody>
      </p:sp>
      <p:sp>
        <p:nvSpPr>
          <p:cNvPr id="3" name="Shape 1"/>
          <p:cNvSpPr/>
          <p:nvPr/>
        </p:nvSpPr>
        <p:spPr>
          <a:xfrm>
            <a:off x="727829" y="1648301"/>
            <a:ext cx="6483429" cy="1576507"/>
          </a:xfrm>
          <a:prstGeom prst="roundRect">
            <a:avLst>
              <a:gd name="adj" fmla="val 11872"/>
            </a:avLst>
          </a:prstGeom>
          <a:solidFill>
            <a:srgbClr val="FFFFFF"/>
          </a:solidFill>
          <a:ln w="22860">
            <a:solidFill>
              <a:srgbClr val="C5C7D2"/>
            </a:solidFill>
            <a:prstDash val="solid"/>
          </a:ln>
        </p:spPr>
        <p:txBody>
          <a:bodyPr/>
          <a:lstStyle/>
          <a:p>
            <a:endParaRPr lang="en-IN"/>
          </a:p>
        </p:txBody>
      </p:sp>
      <p:sp>
        <p:nvSpPr>
          <p:cNvPr id="4" name="Text 2"/>
          <p:cNvSpPr/>
          <p:nvPr/>
        </p:nvSpPr>
        <p:spPr>
          <a:xfrm>
            <a:off x="958572" y="1879044"/>
            <a:ext cx="3391614" cy="324802"/>
          </a:xfrm>
          <a:prstGeom prst="rect">
            <a:avLst/>
          </a:prstGeom>
          <a:noFill/>
          <a:ln/>
        </p:spPr>
        <p:txBody>
          <a:bodyPr wrap="none" lIns="0" tIns="0" rIns="0" bIns="0" rtlCol="0" anchor="t"/>
          <a:lstStyle/>
          <a:p>
            <a:pPr marL="0" indent="0" algn="l">
              <a:lnSpc>
                <a:spcPts val="2550"/>
              </a:lnSpc>
              <a:buNone/>
            </a:pPr>
            <a:r>
              <a:rPr lang="en-US" sz="2000" dirty="0">
                <a:solidFill>
                  <a:srgbClr val="3D3E44"/>
                </a:solidFill>
                <a:latin typeface="Montserrat Medium" pitchFamily="34" charset="0"/>
                <a:ea typeface="Montserrat Medium" pitchFamily="34" charset="-122"/>
                <a:cs typeface="Montserrat Medium" pitchFamily="34" charset="-120"/>
              </a:rPr>
              <a:t>Lower Maintenance Costs</a:t>
            </a:r>
            <a:endParaRPr lang="en-US" sz="2000" dirty="0"/>
          </a:p>
        </p:txBody>
      </p:sp>
      <p:sp>
        <p:nvSpPr>
          <p:cNvPr id="5" name="Text 3"/>
          <p:cNvSpPr/>
          <p:nvPr/>
        </p:nvSpPr>
        <p:spPr>
          <a:xfrm>
            <a:off x="958572" y="2328505"/>
            <a:ext cx="6021943" cy="665559"/>
          </a:xfrm>
          <a:prstGeom prst="rect">
            <a:avLst/>
          </a:prstGeom>
          <a:noFill/>
          <a:ln/>
        </p:spPr>
        <p:txBody>
          <a:bodyPr wrap="square" lIns="0" tIns="0" rIns="0" bIns="0" rtlCol="0" anchor="t"/>
          <a:lstStyle/>
          <a:p>
            <a:pPr marL="0" indent="0" algn="l">
              <a:lnSpc>
                <a:spcPts val="2600"/>
              </a:lnSpc>
              <a:buNone/>
            </a:pPr>
            <a:r>
              <a:rPr lang="en-US" sz="1600" dirty="0">
                <a:solidFill>
                  <a:srgbClr val="3D3E44"/>
                </a:solidFill>
                <a:latin typeface="Inter Light" pitchFamily="34" charset="0"/>
                <a:ea typeface="Inter Light" pitchFamily="34" charset="-122"/>
                <a:cs typeface="Inter Light" pitchFamily="34" charset="-120"/>
              </a:rPr>
              <a:t>Eliminate unnecessary service and focus resources where truly needed</a:t>
            </a:r>
            <a:endParaRPr lang="en-US" sz="1600" dirty="0"/>
          </a:p>
        </p:txBody>
      </p:sp>
      <p:sp>
        <p:nvSpPr>
          <p:cNvPr id="6" name="Shape 4"/>
          <p:cNvSpPr/>
          <p:nvPr/>
        </p:nvSpPr>
        <p:spPr>
          <a:xfrm>
            <a:off x="7419142" y="1648301"/>
            <a:ext cx="6483429" cy="1576507"/>
          </a:xfrm>
          <a:prstGeom prst="roundRect">
            <a:avLst>
              <a:gd name="adj" fmla="val 11872"/>
            </a:avLst>
          </a:prstGeom>
          <a:solidFill>
            <a:srgbClr val="FFFFFF"/>
          </a:solidFill>
          <a:ln w="22860">
            <a:solidFill>
              <a:srgbClr val="C5C7D2"/>
            </a:solidFill>
            <a:prstDash val="solid"/>
          </a:ln>
        </p:spPr>
        <p:txBody>
          <a:bodyPr/>
          <a:lstStyle/>
          <a:p>
            <a:endParaRPr lang="en-IN"/>
          </a:p>
        </p:txBody>
      </p:sp>
      <p:sp>
        <p:nvSpPr>
          <p:cNvPr id="7" name="Text 5"/>
          <p:cNvSpPr/>
          <p:nvPr/>
        </p:nvSpPr>
        <p:spPr>
          <a:xfrm>
            <a:off x="7649885" y="1879044"/>
            <a:ext cx="2654260" cy="324802"/>
          </a:xfrm>
          <a:prstGeom prst="rect">
            <a:avLst/>
          </a:prstGeom>
          <a:noFill/>
          <a:ln/>
        </p:spPr>
        <p:txBody>
          <a:bodyPr wrap="none" lIns="0" tIns="0" rIns="0" bIns="0" rtlCol="0" anchor="t"/>
          <a:lstStyle/>
          <a:p>
            <a:pPr marL="0" indent="0" algn="l">
              <a:lnSpc>
                <a:spcPts val="2550"/>
              </a:lnSpc>
              <a:buNone/>
            </a:pPr>
            <a:r>
              <a:rPr lang="en-US" sz="2000" dirty="0">
                <a:solidFill>
                  <a:srgbClr val="3D3E44"/>
                </a:solidFill>
                <a:latin typeface="Montserrat Medium" pitchFamily="34" charset="0"/>
                <a:ea typeface="Montserrat Medium" pitchFamily="34" charset="-122"/>
                <a:cs typeface="Montserrat Medium" pitchFamily="34" charset="-120"/>
              </a:rPr>
              <a:t>Reduced Downtime</a:t>
            </a:r>
            <a:endParaRPr lang="en-US" sz="2000" dirty="0"/>
          </a:p>
        </p:txBody>
      </p:sp>
      <p:sp>
        <p:nvSpPr>
          <p:cNvPr id="8" name="Text 6"/>
          <p:cNvSpPr/>
          <p:nvPr/>
        </p:nvSpPr>
        <p:spPr>
          <a:xfrm>
            <a:off x="7649885" y="2328505"/>
            <a:ext cx="6021943" cy="332780"/>
          </a:xfrm>
          <a:prstGeom prst="rect">
            <a:avLst/>
          </a:prstGeom>
          <a:noFill/>
          <a:ln/>
        </p:spPr>
        <p:txBody>
          <a:bodyPr wrap="none" lIns="0" tIns="0" rIns="0" bIns="0" rtlCol="0" anchor="t"/>
          <a:lstStyle/>
          <a:p>
            <a:pPr marL="0" indent="0" algn="l">
              <a:lnSpc>
                <a:spcPts val="2600"/>
              </a:lnSpc>
              <a:buNone/>
            </a:pPr>
            <a:r>
              <a:rPr lang="en-US" sz="1600" dirty="0">
                <a:solidFill>
                  <a:srgbClr val="3D3E44"/>
                </a:solidFill>
                <a:latin typeface="Inter Light" pitchFamily="34" charset="0"/>
                <a:ea typeface="Inter Light" pitchFamily="34" charset="-122"/>
                <a:cs typeface="Inter Light" pitchFamily="34" charset="-120"/>
              </a:rPr>
              <a:t>Prevent unexpected failures that halt production and revenue</a:t>
            </a:r>
            <a:endParaRPr lang="en-US" sz="1600" dirty="0"/>
          </a:p>
        </p:txBody>
      </p:sp>
      <p:sp>
        <p:nvSpPr>
          <p:cNvPr id="9" name="Shape 7"/>
          <p:cNvSpPr/>
          <p:nvPr/>
        </p:nvSpPr>
        <p:spPr>
          <a:xfrm>
            <a:off x="727829" y="3432691"/>
            <a:ext cx="6483429" cy="1576507"/>
          </a:xfrm>
          <a:prstGeom prst="roundRect">
            <a:avLst>
              <a:gd name="adj" fmla="val 11872"/>
            </a:avLst>
          </a:prstGeom>
          <a:solidFill>
            <a:srgbClr val="FFFFFF"/>
          </a:solidFill>
          <a:ln w="22860">
            <a:solidFill>
              <a:srgbClr val="C5C7D2"/>
            </a:solidFill>
            <a:prstDash val="solid"/>
          </a:ln>
        </p:spPr>
        <p:txBody>
          <a:bodyPr/>
          <a:lstStyle/>
          <a:p>
            <a:endParaRPr lang="en-IN"/>
          </a:p>
        </p:txBody>
      </p:sp>
      <p:sp>
        <p:nvSpPr>
          <p:cNvPr id="10" name="Text 8"/>
          <p:cNvSpPr/>
          <p:nvPr/>
        </p:nvSpPr>
        <p:spPr>
          <a:xfrm>
            <a:off x="958572" y="3663434"/>
            <a:ext cx="3376374" cy="324802"/>
          </a:xfrm>
          <a:prstGeom prst="rect">
            <a:avLst/>
          </a:prstGeom>
          <a:noFill/>
          <a:ln/>
        </p:spPr>
        <p:txBody>
          <a:bodyPr wrap="none" lIns="0" tIns="0" rIns="0" bIns="0" rtlCol="0" anchor="t"/>
          <a:lstStyle/>
          <a:p>
            <a:pPr marL="0" indent="0" algn="l">
              <a:lnSpc>
                <a:spcPts val="2550"/>
              </a:lnSpc>
              <a:buNone/>
            </a:pPr>
            <a:r>
              <a:rPr lang="en-US" sz="2000" dirty="0">
                <a:solidFill>
                  <a:srgbClr val="3D3E44"/>
                </a:solidFill>
                <a:latin typeface="Montserrat Medium" pitchFamily="34" charset="0"/>
                <a:ea typeface="Montserrat Medium" pitchFamily="34" charset="-122"/>
                <a:cs typeface="Montserrat Medium" pitchFamily="34" charset="-120"/>
              </a:rPr>
              <a:t>Extended Equipment Life</a:t>
            </a:r>
            <a:endParaRPr lang="en-US" sz="2000" dirty="0"/>
          </a:p>
        </p:txBody>
      </p:sp>
      <p:sp>
        <p:nvSpPr>
          <p:cNvPr id="11" name="Text 9"/>
          <p:cNvSpPr/>
          <p:nvPr/>
        </p:nvSpPr>
        <p:spPr>
          <a:xfrm>
            <a:off x="958572" y="4112895"/>
            <a:ext cx="6021943" cy="332780"/>
          </a:xfrm>
          <a:prstGeom prst="rect">
            <a:avLst/>
          </a:prstGeom>
          <a:noFill/>
          <a:ln/>
        </p:spPr>
        <p:txBody>
          <a:bodyPr wrap="none" lIns="0" tIns="0" rIns="0" bIns="0" rtlCol="0" anchor="t"/>
          <a:lstStyle/>
          <a:p>
            <a:pPr marL="0" indent="0" algn="l">
              <a:lnSpc>
                <a:spcPts val="2600"/>
              </a:lnSpc>
              <a:buNone/>
            </a:pPr>
            <a:r>
              <a:rPr lang="en-US" sz="1600" dirty="0">
                <a:solidFill>
                  <a:srgbClr val="3D3E44"/>
                </a:solidFill>
                <a:latin typeface="Inter Light" pitchFamily="34" charset="0"/>
                <a:ea typeface="Inter Light" pitchFamily="34" charset="-122"/>
                <a:cs typeface="Inter Light" pitchFamily="34" charset="-120"/>
              </a:rPr>
              <a:t>Optimize performance to maximize asset lifespan and ROI</a:t>
            </a:r>
            <a:endParaRPr lang="en-US" sz="1600" dirty="0"/>
          </a:p>
        </p:txBody>
      </p:sp>
      <p:sp>
        <p:nvSpPr>
          <p:cNvPr id="12" name="Shape 10"/>
          <p:cNvSpPr/>
          <p:nvPr/>
        </p:nvSpPr>
        <p:spPr>
          <a:xfrm>
            <a:off x="7419142" y="3432691"/>
            <a:ext cx="6483429" cy="1576507"/>
          </a:xfrm>
          <a:prstGeom prst="roundRect">
            <a:avLst>
              <a:gd name="adj" fmla="val 11872"/>
            </a:avLst>
          </a:prstGeom>
          <a:solidFill>
            <a:srgbClr val="FFFFFF"/>
          </a:solidFill>
          <a:ln w="22860">
            <a:solidFill>
              <a:srgbClr val="C5C7D2"/>
            </a:solidFill>
            <a:prstDash val="solid"/>
          </a:ln>
        </p:spPr>
        <p:txBody>
          <a:bodyPr/>
          <a:lstStyle/>
          <a:p>
            <a:endParaRPr lang="en-IN"/>
          </a:p>
        </p:txBody>
      </p:sp>
      <p:sp>
        <p:nvSpPr>
          <p:cNvPr id="13" name="Text 11"/>
          <p:cNvSpPr/>
          <p:nvPr/>
        </p:nvSpPr>
        <p:spPr>
          <a:xfrm>
            <a:off x="7649885" y="3663434"/>
            <a:ext cx="2599372" cy="324802"/>
          </a:xfrm>
          <a:prstGeom prst="rect">
            <a:avLst/>
          </a:prstGeom>
          <a:noFill/>
          <a:ln/>
        </p:spPr>
        <p:txBody>
          <a:bodyPr wrap="none" lIns="0" tIns="0" rIns="0" bIns="0" rtlCol="0" anchor="t"/>
          <a:lstStyle/>
          <a:p>
            <a:pPr marL="0" indent="0" algn="l">
              <a:lnSpc>
                <a:spcPts val="2550"/>
              </a:lnSpc>
              <a:buNone/>
            </a:pPr>
            <a:r>
              <a:rPr lang="en-US" sz="2000" dirty="0">
                <a:solidFill>
                  <a:srgbClr val="3D3E44"/>
                </a:solidFill>
                <a:latin typeface="Montserrat Medium" pitchFamily="34" charset="0"/>
                <a:ea typeface="Montserrat Medium" pitchFamily="34" charset="-122"/>
                <a:cs typeface="Montserrat Medium" pitchFamily="34" charset="-120"/>
              </a:rPr>
              <a:t>Sustainability Gains</a:t>
            </a:r>
            <a:endParaRPr lang="en-US" sz="2000" dirty="0"/>
          </a:p>
        </p:txBody>
      </p:sp>
      <p:sp>
        <p:nvSpPr>
          <p:cNvPr id="14" name="Text 12"/>
          <p:cNvSpPr/>
          <p:nvPr/>
        </p:nvSpPr>
        <p:spPr>
          <a:xfrm>
            <a:off x="7649885" y="4112895"/>
            <a:ext cx="6021943" cy="665559"/>
          </a:xfrm>
          <a:prstGeom prst="rect">
            <a:avLst/>
          </a:prstGeom>
          <a:noFill/>
          <a:ln/>
        </p:spPr>
        <p:txBody>
          <a:bodyPr wrap="square" lIns="0" tIns="0" rIns="0" bIns="0" rtlCol="0" anchor="t"/>
          <a:lstStyle/>
          <a:p>
            <a:pPr marL="0" indent="0" algn="l">
              <a:lnSpc>
                <a:spcPts val="2600"/>
              </a:lnSpc>
              <a:buNone/>
            </a:pPr>
            <a:r>
              <a:rPr lang="en-US" sz="1600" dirty="0">
                <a:solidFill>
                  <a:srgbClr val="3D3E44"/>
                </a:solidFill>
                <a:latin typeface="Inter Light" pitchFamily="34" charset="0"/>
                <a:ea typeface="Inter Light" pitchFamily="34" charset="-122"/>
                <a:cs typeface="Inter Light" pitchFamily="34" charset="-120"/>
              </a:rPr>
              <a:t>Reduce waste, energy consumption, and environmental impact</a:t>
            </a:r>
            <a:endParaRPr lang="en-US" sz="1600" dirty="0"/>
          </a:p>
        </p:txBody>
      </p:sp>
      <p:sp>
        <p:nvSpPr>
          <p:cNvPr id="15" name="Shape 13"/>
          <p:cNvSpPr/>
          <p:nvPr/>
        </p:nvSpPr>
        <p:spPr>
          <a:xfrm>
            <a:off x="727829" y="5346937"/>
            <a:ext cx="13174742" cy="33576"/>
          </a:xfrm>
          <a:prstGeom prst="rect">
            <a:avLst/>
          </a:prstGeom>
          <a:solidFill>
            <a:srgbClr val="3D3E44">
              <a:alpha val="50000"/>
            </a:srgbClr>
          </a:solidFill>
          <a:ln/>
        </p:spPr>
        <p:txBody>
          <a:bodyPr/>
          <a:lstStyle/>
          <a:p>
            <a:endParaRPr lang="en-IN"/>
          </a:p>
        </p:txBody>
      </p:sp>
      <p:sp>
        <p:nvSpPr>
          <p:cNvPr id="16" name="Text 14"/>
          <p:cNvSpPr/>
          <p:nvPr/>
        </p:nvSpPr>
        <p:spPr>
          <a:xfrm>
            <a:off x="727829" y="5614273"/>
            <a:ext cx="13174742" cy="998339"/>
          </a:xfrm>
          <a:prstGeom prst="rect">
            <a:avLst/>
          </a:prstGeom>
          <a:noFill/>
          <a:ln/>
        </p:spPr>
        <p:txBody>
          <a:bodyPr wrap="square" lIns="0" tIns="0" rIns="0" bIns="0" rtlCol="0" anchor="t"/>
          <a:lstStyle/>
          <a:p>
            <a:pPr marL="0" indent="0" algn="l">
              <a:lnSpc>
                <a:spcPts val="2600"/>
              </a:lnSpc>
              <a:buNone/>
            </a:pPr>
            <a:r>
              <a:rPr lang="en-US" sz="1600" dirty="0">
                <a:solidFill>
                  <a:srgbClr val="3D3E44"/>
                </a:solidFill>
                <a:latin typeface="Inter Light" pitchFamily="34" charset="0"/>
                <a:ea typeface="Inter Light" pitchFamily="34" charset="-122"/>
                <a:cs typeface="Inter Light" pitchFamily="34" charset="-120"/>
              </a:rPr>
              <a:t>As AI agents become more sophisticated and collaborative, we're moving toward fully automated asset management ecosystems where machines maintain themselves intelligently. Through open platforms like AssetOpsBench, the entire industry can accelerate this transformation together.</a:t>
            </a:r>
            <a:endParaRPr lang="en-US" sz="1600" dirty="0"/>
          </a:p>
        </p:txBody>
      </p:sp>
      <p:sp>
        <p:nvSpPr>
          <p:cNvPr id="17" name="Text 15"/>
          <p:cNvSpPr/>
          <p:nvPr/>
        </p:nvSpPr>
        <p:spPr>
          <a:xfrm>
            <a:off x="1039654" y="7080290"/>
            <a:ext cx="12862917" cy="332780"/>
          </a:xfrm>
          <a:prstGeom prst="rect">
            <a:avLst/>
          </a:prstGeom>
          <a:noFill/>
          <a:ln/>
        </p:spPr>
        <p:txBody>
          <a:bodyPr wrap="none" lIns="0" tIns="0" rIns="0" bIns="0" rtlCol="0" anchor="t"/>
          <a:lstStyle/>
          <a:p>
            <a:pPr marL="0" indent="0" algn="l">
              <a:lnSpc>
                <a:spcPts val="2600"/>
              </a:lnSpc>
              <a:buNone/>
            </a:pPr>
            <a:r>
              <a:rPr lang="en-US" sz="1600" b="1" dirty="0">
                <a:solidFill>
                  <a:srgbClr val="3D3E44"/>
                </a:solidFill>
                <a:latin typeface="Inter Light" pitchFamily="34" charset="0"/>
                <a:ea typeface="Inter Light" pitchFamily="34" charset="-122"/>
                <a:cs typeface="Inter Light" pitchFamily="34" charset="-120"/>
              </a:rPr>
              <a:t>Prevention is better than cure.</a:t>
            </a:r>
            <a:r>
              <a:rPr lang="en-US" sz="1600" dirty="0">
                <a:solidFill>
                  <a:srgbClr val="3D3E44"/>
                </a:solidFill>
                <a:latin typeface="Inter Light" pitchFamily="34" charset="0"/>
                <a:ea typeface="Inter Light" pitchFamily="34" charset="-122"/>
                <a:cs typeface="Inter Light" pitchFamily="34" charset="-120"/>
              </a:rPr>
              <a:t> AI makes proactive maintenance not just possible—but practical at enterprise scale.</a:t>
            </a:r>
            <a:endParaRPr lang="en-US" sz="1600" dirty="0"/>
          </a:p>
        </p:txBody>
      </p:sp>
      <p:sp>
        <p:nvSpPr>
          <p:cNvPr id="18" name="Shape 16"/>
          <p:cNvSpPr/>
          <p:nvPr/>
        </p:nvSpPr>
        <p:spPr>
          <a:xfrm>
            <a:off x="727829" y="6846451"/>
            <a:ext cx="22860" cy="800457"/>
          </a:xfrm>
          <a:prstGeom prst="rect">
            <a:avLst/>
          </a:prstGeom>
          <a:solidFill>
            <a:srgbClr val="C6C9DC"/>
          </a:solidFill>
          <a:ln/>
        </p:spPr>
        <p:txBody>
          <a:bodyPr/>
          <a:lstStyle/>
          <a:p>
            <a:endParaRPr lang="en-IN"/>
          </a:p>
        </p:txBody>
      </p:sp>
      <p:pic>
        <p:nvPicPr>
          <p:cNvPr id="20" name="Picture 19">
            <a:extLst>
              <a:ext uri="{FF2B5EF4-FFF2-40B4-BE49-F238E27FC236}">
                <a16:creationId xmlns:a16="http://schemas.microsoft.com/office/drawing/2014/main" id="{BEDC6FF5-4337-1858-E019-5BA0010288D2}"/>
              </a:ext>
            </a:extLst>
          </p:cNvPr>
          <p:cNvPicPr>
            <a:picLocks noChangeAspect="1"/>
          </p:cNvPicPr>
          <p:nvPr/>
        </p:nvPicPr>
        <p:blipFill>
          <a:blip r:embed="rId3"/>
          <a:stretch>
            <a:fillRect/>
          </a:stretch>
        </p:blipFill>
        <p:spPr>
          <a:xfrm>
            <a:off x="12450891" y="7589574"/>
            <a:ext cx="2179509" cy="58234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13</TotalTime>
  <Words>634</Words>
  <Application>Microsoft Office PowerPoint</Application>
  <PresentationFormat>Custom</PresentationFormat>
  <Paragraphs>85</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Inter Light</vt:lpstr>
      <vt:lpstr>Montserrat Light</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POTNURU AKSHAY KUMAR</cp:lastModifiedBy>
  <cp:revision>3</cp:revision>
  <dcterms:created xsi:type="dcterms:W3CDTF">2025-10-28T05:44:14Z</dcterms:created>
  <dcterms:modified xsi:type="dcterms:W3CDTF">2025-10-28T05:59:12Z</dcterms:modified>
</cp:coreProperties>
</file>